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9" r:id="rId3"/>
  </p:sldIdLst>
  <p:sldSz cx="7561263" cy="10693400"/>
  <p:notesSz cx="6669088"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97845" algn="l" rtl="0" fontAlgn="base">
      <a:spcBef>
        <a:spcPct val="0"/>
      </a:spcBef>
      <a:spcAft>
        <a:spcPct val="0"/>
      </a:spcAft>
      <a:defRPr kern="1200">
        <a:solidFill>
          <a:schemeClr val="tx1"/>
        </a:solidFill>
        <a:latin typeface="Arial" pitchFamily="34" charset="0"/>
        <a:ea typeface="+mn-ea"/>
        <a:cs typeface="Arial" pitchFamily="34" charset="0"/>
      </a:defRPr>
    </a:lvl2pPr>
    <a:lvl3pPr marL="995690" algn="l" rtl="0" fontAlgn="base">
      <a:spcBef>
        <a:spcPct val="0"/>
      </a:spcBef>
      <a:spcAft>
        <a:spcPct val="0"/>
      </a:spcAft>
      <a:defRPr kern="1200">
        <a:solidFill>
          <a:schemeClr val="tx1"/>
        </a:solidFill>
        <a:latin typeface="Arial" pitchFamily="34" charset="0"/>
        <a:ea typeface="+mn-ea"/>
        <a:cs typeface="Arial" pitchFamily="34" charset="0"/>
      </a:defRPr>
    </a:lvl3pPr>
    <a:lvl4pPr marL="1493535" algn="l" rtl="0" fontAlgn="base">
      <a:spcBef>
        <a:spcPct val="0"/>
      </a:spcBef>
      <a:spcAft>
        <a:spcPct val="0"/>
      </a:spcAft>
      <a:defRPr kern="1200">
        <a:solidFill>
          <a:schemeClr val="tx1"/>
        </a:solidFill>
        <a:latin typeface="Arial" pitchFamily="34" charset="0"/>
        <a:ea typeface="+mn-ea"/>
        <a:cs typeface="Arial" pitchFamily="34" charset="0"/>
      </a:defRPr>
    </a:lvl4pPr>
    <a:lvl5pPr marL="1991380" algn="l" rtl="0" fontAlgn="base">
      <a:spcBef>
        <a:spcPct val="0"/>
      </a:spcBef>
      <a:spcAft>
        <a:spcPct val="0"/>
      </a:spcAft>
      <a:defRPr kern="1200">
        <a:solidFill>
          <a:schemeClr val="tx1"/>
        </a:solidFill>
        <a:latin typeface="Arial" pitchFamily="34" charset="0"/>
        <a:ea typeface="+mn-ea"/>
        <a:cs typeface="Arial" pitchFamily="34" charset="0"/>
      </a:defRPr>
    </a:lvl5pPr>
    <a:lvl6pPr marL="2489225" algn="l" defTabSz="995690" rtl="0" eaLnBrk="1" latinLnBrk="0" hangingPunct="1">
      <a:defRPr kern="1200">
        <a:solidFill>
          <a:schemeClr val="tx1"/>
        </a:solidFill>
        <a:latin typeface="Arial" pitchFamily="34" charset="0"/>
        <a:ea typeface="+mn-ea"/>
        <a:cs typeface="Arial" pitchFamily="34" charset="0"/>
      </a:defRPr>
    </a:lvl6pPr>
    <a:lvl7pPr marL="2987070" algn="l" defTabSz="995690" rtl="0" eaLnBrk="1" latinLnBrk="0" hangingPunct="1">
      <a:defRPr kern="1200">
        <a:solidFill>
          <a:schemeClr val="tx1"/>
        </a:solidFill>
        <a:latin typeface="Arial" pitchFamily="34" charset="0"/>
        <a:ea typeface="+mn-ea"/>
        <a:cs typeface="Arial" pitchFamily="34" charset="0"/>
      </a:defRPr>
    </a:lvl7pPr>
    <a:lvl8pPr marL="3484916" algn="l" defTabSz="995690" rtl="0" eaLnBrk="1" latinLnBrk="0" hangingPunct="1">
      <a:defRPr kern="1200">
        <a:solidFill>
          <a:schemeClr val="tx1"/>
        </a:solidFill>
        <a:latin typeface="Arial" pitchFamily="34" charset="0"/>
        <a:ea typeface="+mn-ea"/>
        <a:cs typeface="Arial" pitchFamily="34" charset="0"/>
      </a:defRPr>
    </a:lvl8pPr>
    <a:lvl9pPr marL="3982761" algn="l" defTabSz="99569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giaire-com"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0000"/>
    <a:srgbClr val="EB1937"/>
    <a:srgbClr val="E04A0E"/>
    <a:srgbClr val="0099CC"/>
    <a:srgbClr val="808000"/>
    <a:srgbClr val="996633"/>
    <a:srgbClr val="CCFF33"/>
    <a:srgbClr val="FF66FF"/>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p:scale>
          <a:sx n="93" d="100"/>
          <a:sy n="93" d="100"/>
        </p:scale>
        <p:origin x="-3390" y="132"/>
      </p:cViewPr>
      <p:guideLst>
        <p:guide orient="horz" pos="3368"/>
        <p:guide pos="23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40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4100" name="Rectangle 4"/>
          <p:cNvSpPr>
            <a:spLocks noGrp="1" noRot="1" noChangeAspect="1" noChangeArrowheads="1" noTextEdit="1"/>
          </p:cNvSpPr>
          <p:nvPr>
            <p:ph type="sldImg" idx="2"/>
          </p:nvPr>
        </p:nvSpPr>
        <p:spPr bwMode="auto">
          <a:xfrm>
            <a:off x="2019300" y="744538"/>
            <a:ext cx="2630488"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4103"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B1B1A5F-871A-45D2-A256-8F2172AB8566}" type="slidenum">
              <a:rPr lang="fr-FR"/>
              <a:pPr>
                <a:defRPr/>
              </a:pPr>
              <a:t>‹N°›</a:t>
            </a:fld>
            <a:endParaRPr lang="fr-FR"/>
          </a:p>
        </p:txBody>
      </p:sp>
    </p:spTree>
    <p:extLst>
      <p:ext uri="{BB962C8B-B14F-4D97-AF65-F5344CB8AC3E}">
        <p14:creationId xmlns="" xmlns:p14="http://schemas.microsoft.com/office/powerpoint/2010/main" val="1105842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pitchFamily="34" charset="0"/>
        <a:ea typeface="+mn-ea"/>
        <a:cs typeface="+mn-cs"/>
      </a:defRPr>
    </a:lvl1pPr>
    <a:lvl2pPr marL="497845" algn="l" rtl="0" eaLnBrk="0" fontAlgn="base" hangingPunct="0">
      <a:spcBef>
        <a:spcPct val="30000"/>
      </a:spcBef>
      <a:spcAft>
        <a:spcPct val="0"/>
      </a:spcAft>
      <a:defRPr sz="1300" kern="1200">
        <a:solidFill>
          <a:schemeClr val="tx1"/>
        </a:solidFill>
        <a:latin typeface="Arial" pitchFamily="34" charset="0"/>
        <a:ea typeface="+mn-ea"/>
        <a:cs typeface="+mn-cs"/>
      </a:defRPr>
    </a:lvl2pPr>
    <a:lvl3pPr marL="995690" algn="l" rtl="0" eaLnBrk="0" fontAlgn="base" hangingPunct="0">
      <a:spcBef>
        <a:spcPct val="30000"/>
      </a:spcBef>
      <a:spcAft>
        <a:spcPct val="0"/>
      </a:spcAft>
      <a:defRPr sz="1300" kern="1200">
        <a:solidFill>
          <a:schemeClr val="tx1"/>
        </a:solidFill>
        <a:latin typeface="Arial" pitchFamily="34" charset="0"/>
        <a:ea typeface="+mn-ea"/>
        <a:cs typeface="+mn-cs"/>
      </a:defRPr>
    </a:lvl3pPr>
    <a:lvl4pPr marL="1493535" algn="l" rtl="0" eaLnBrk="0" fontAlgn="base" hangingPunct="0">
      <a:spcBef>
        <a:spcPct val="30000"/>
      </a:spcBef>
      <a:spcAft>
        <a:spcPct val="0"/>
      </a:spcAft>
      <a:defRPr sz="1300" kern="1200">
        <a:solidFill>
          <a:schemeClr val="tx1"/>
        </a:solidFill>
        <a:latin typeface="Arial" pitchFamily="34" charset="0"/>
        <a:ea typeface="+mn-ea"/>
        <a:cs typeface="+mn-cs"/>
      </a:defRPr>
    </a:lvl4pPr>
    <a:lvl5pPr marL="1991380" algn="l" rtl="0" eaLnBrk="0" fontAlgn="base" hangingPunct="0">
      <a:spcBef>
        <a:spcPct val="30000"/>
      </a:spcBef>
      <a:spcAft>
        <a:spcPct val="0"/>
      </a:spcAft>
      <a:defRPr sz="1300" kern="1200">
        <a:solidFill>
          <a:schemeClr val="tx1"/>
        </a:solidFill>
        <a:latin typeface="Arial" pitchFamily="34" charset="0"/>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6651ABB-20C9-47BC-ADC0-7A2B117F60FB}" type="slidenum">
              <a:rPr lang="fr-FR" smtClean="0"/>
              <a:pPr eaLnBrk="1" hangingPunct="1">
                <a:defRPr/>
              </a:pPr>
              <a:t>1</a:t>
            </a:fld>
            <a:endParaRPr lang="fr-FR" smtClean="0"/>
          </a:p>
        </p:txBody>
      </p:sp>
      <p:sp>
        <p:nvSpPr>
          <p:cNvPr id="5123" name="Rectangle 2"/>
          <p:cNvSpPr>
            <a:spLocks noGrp="1" noRot="1" noChangeAspect="1" noChangeArrowheads="1" noTextEdit="1"/>
          </p:cNvSpPr>
          <p:nvPr>
            <p:ph type="sldImg"/>
          </p:nvPr>
        </p:nvSpPr>
        <p:spPr>
          <a:xfrm>
            <a:off x="2019300" y="744538"/>
            <a:ext cx="2630488" cy="3722687"/>
          </a:xfrm>
          <a:ln/>
        </p:spPr>
      </p:sp>
      <p:sp>
        <p:nvSpPr>
          <p:cNvPr id="5124" name="Rectangle 3"/>
          <p:cNvSpPr>
            <a:spLocks noGrp="1" noChangeArrowheads="1"/>
          </p:cNvSpPr>
          <p:nvPr>
            <p:ph type="body" idx="1"/>
          </p:nvPr>
        </p:nvSpPr>
        <p:spPr>
          <a:xfrm>
            <a:off x="889000" y="4714875"/>
            <a:ext cx="4891088" cy="4467225"/>
          </a:xfrm>
          <a:noFill/>
          <a:ln/>
        </p:spPr>
        <p:txBody>
          <a:bodyPr/>
          <a:lstStyle/>
          <a:p>
            <a:pPr eaLnBrk="1" hangingPunct="1"/>
            <a:endParaRPr lang="fr-FR" altLang="fr-FR" smtClean="0"/>
          </a:p>
        </p:txBody>
      </p:sp>
    </p:spTree>
    <p:extLst>
      <p:ext uri="{BB962C8B-B14F-4D97-AF65-F5344CB8AC3E}">
        <p14:creationId xmlns="" xmlns:p14="http://schemas.microsoft.com/office/powerpoint/2010/main" val="24963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EDAFEAB-7C72-48C8-80BC-50574E620F01}" type="slidenum">
              <a:rPr lang="fr-FR" smtClean="0"/>
              <a:pPr eaLnBrk="1" hangingPunct="1">
                <a:defRPr/>
              </a:pPr>
              <a:t>2</a:t>
            </a:fld>
            <a:endParaRPr lang="fr-FR" smtClean="0"/>
          </a:p>
        </p:txBody>
      </p:sp>
      <p:sp>
        <p:nvSpPr>
          <p:cNvPr id="6147" name="Rectangle 2"/>
          <p:cNvSpPr>
            <a:spLocks noGrp="1" noRot="1" noChangeAspect="1" noChangeArrowheads="1" noTextEdit="1"/>
          </p:cNvSpPr>
          <p:nvPr>
            <p:ph type="sldImg"/>
          </p:nvPr>
        </p:nvSpPr>
        <p:spPr>
          <a:xfrm>
            <a:off x="2019300" y="744538"/>
            <a:ext cx="2630488" cy="3722687"/>
          </a:xfrm>
          <a:ln/>
        </p:spPr>
      </p:sp>
      <p:sp>
        <p:nvSpPr>
          <p:cNvPr id="6148" name="Rectangle 3"/>
          <p:cNvSpPr>
            <a:spLocks noGrp="1" noChangeArrowheads="1"/>
          </p:cNvSpPr>
          <p:nvPr>
            <p:ph type="body" idx="1"/>
          </p:nvPr>
        </p:nvSpPr>
        <p:spPr>
          <a:xfrm>
            <a:off x="889000" y="4714875"/>
            <a:ext cx="4891088" cy="4467225"/>
          </a:xfrm>
          <a:noFill/>
          <a:ln/>
        </p:spPr>
        <p:txBody>
          <a:bodyPr/>
          <a:lstStyle/>
          <a:p>
            <a:pPr eaLnBrk="1" hangingPunct="1"/>
            <a:endParaRPr lang="fr-FR" altLang="fr-FR" smtClean="0"/>
          </a:p>
        </p:txBody>
      </p:sp>
    </p:spTree>
    <p:extLst>
      <p:ext uri="{BB962C8B-B14F-4D97-AF65-F5344CB8AC3E}">
        <p14:creationId xmlns="" xmlns:p14="http://schemas.microsoft.com/office/powerpoint/2010/main" val="393326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095" y="3065784"/>
            <a:ext cx="6427074" cy="2116402"/>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134190" y="5593471"/>
            <a:ext cx="5292884" cy="2522546"/>
          </a:xfrm>
        </p:spPr>
        <p:txBody>
          <a:bodyPr/>
          <a:lstStyle>
            <a:lvl1pPr marL="0" indent="0" algn="ctr">
              <a:buNone/>
              <a:defRPr/>
            </a:lvl1pPr>
            <a:lvl2pPr marL="497845" indent="0" algn="ctr">
              <a:buNone/>
              <a:defRPr/>
            </a:lvl2pPr>
            <a:lvl3pPr marL="995690" indent="0" algn="ctr">
              <a:buNone/>
              <a:defRPr/>
            </a:lvl3pPr>
            <a:lvl4pPr marL="1493535" indent="0" algn="ctr">
              <a:buNone/>
              <a:defRPr/>
            </a:lvl4pPr>
            <a:lvl5pPr marL="1991380" indent="0" algn="ctr">
              <a:buNone/>
              <a:defRPr/>
            </a:lvl5pPr>
            <a:lvl6pPr marL="2489225" indent="0" algn="ctr">
              <a:buNone/>
              <a:defRPr/>
            </a:lvl6pPr>
            <a:lvl7pPr marL="2987070" indent="0" algn="ctr">
              <a:buNone/>
              <a:defRPr/>
            </a:lvl7pPr>
            <a:lvl8pPr marL="3484916" indent="0" algn="ctr">
              <a:buNone/>
              <a:defRPr/>
            </a:lvl8pPr>
            <a:lvl9pPr marL="3982761"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5EFC240-0BCB-44B3-8AC5-0F79E3D8AEF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8F5291B-9D6F-4C40-81AF-D8D4C678E7D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481916" y="395862"/>
            <a:ext cx="1701284" cy="842105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78063" y="395862"/>
            <a:ext cx="4935824" cy="842105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D18F8A4-7F08-4E48-9287-4F90B1AF324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425628-950D-42BF-8533-CF30B3C5560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6850" y="6342352"/>
            <a:ext cx="6427074" cy="1960457"/>
          </a:xfrm>
        </p:spPr>
        <p:txBody>
          <a:bodyPr anchor="t"/>
          <a:lstStyle>
            <a:lvl1pPr algn="l">
              <a:defRPr sz="44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96850" y="4183108"/>
            <a:ext cx="6427074" cy="2159244"/>
          </a:xfrm>
        </p:spPr>
        <p:txBody>
          <a:bodyPr anchor="b"/>
          <a:lstStyle>
            <a:lvl1pPr marL="0" indent="0">
              <a:buNone/>
              <a:defRPr sz="2200"/>
            </a:lvl1pPr>
            <a:lvl2pPr marL="497845" indent="0">
              <a:buNone/>
              <a:defRPr sz="2000"/>
            </a:lvl2pPr>
            <a:lvl3pPr marL="995690" indent="0">
              <a:buNone/>
              <a:defRPr sz="1700"/>
            </a:lvl3pPr>
            <a:lvl4pPr marL="1493535" indent="0">
              <a:buNone/>
              <a:defRPr sz="1500"/>
            </a:lvl4pPr>
            <a:lvl5pPr marL="1991380" indent="0">
              <a:buNone/>
              <a:defRPr sz="1500"/>
            </a:lvl5pPr>
            <a:lvl6pPr marL="2489225" indent="0">
              <a:buNone/>
              <a:defRPr sz="1500"/>
            </a:lvl6pPr>
            <a:lvl7pPr marL="2987070" indent="0">
              <a:buNone/>
              <a:defRPr sz="1500"/>
            </a:lvl7pPr>
            <a:lvl8pPr marL="3484916" indent="0">
              <a:buNone/>
              <a:defRPr sz="1500"/>
            </a:lvl8pPr>
            <a:lvl9pPr marL="3982761" indent="0">
              <a:buNone/>
              <a:defRPr sz="15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4173EA5-4788-45A2-8B51-8ED9ACA5B05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78063" y="2303194"/>
            <a:ext cx="3318554" cy="651372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864646" y="2303194"/>
            <a:ext cx="3318554" cy="651372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8700BD-A16B-4736-B9EE-A2739DEB09D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78063" y="2208942"/>
            <a:ext cx="3341309" cy="921963"/>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78063" y="3130905"/>
            <a:ext cx="3341309" cy="5686010"/>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841893" y="2208942"/>
            <a:ext cx="3341308" cy="921963"/>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841893" y="3130905"/>
            <a:ext cx="3341308" cy="5686010"/>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B61E07-1436-4BFB-8BA9-B325DDF474B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EFE2893-DC09-4D64-A424-5B8F56EED35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22FE750-3045-43BF-BC4D-0EC11653861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063" y="392435"/>
            <a:ext cx="2487166" cy="1672557"/>
          </a:xfrm>
        </p:spPr>
        <p:txBody>
          <a:bodyPr anchor="b"/>
          <a:lstStyle>
            <a:lvl1pPr algn="l">
              <a:defRPr sz="2200" b="1"/>
            </a:lvl1pPr>
          </a:lstStyle>
          <a:p>
            <a:r>
              <a:rPr lang="fr-FR" smtClean="0"/>
              <a:t>Cliquez pour modifier le style du titre</a:t>
            </a:r>
            <a:endParaRPr lang="fr-FR"/>
          </a:p>
        </p:txBody>
      </p:sp>
      <p:sp>
        <p:nvSpPr>
          <p:cNvPr id="3" name="Espace réservé du contenu 2"/>
          <p:cNvSpPr>
            <a:spLocks noGrp="1"/>
          </p:cNvSpPr>
          <p:nvPr>
            <p:ph idx="1"/>
          </p:nvPr>
        </p:nvSpPr>
        <p:spPr>
          <a:xfrm>
            <a:off x="2956244" y="392435"/>
            <a:ext cx="4226956" cy="8424480"/>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78063" y="2064992"/>
            <a:ext cx="2487166" cy="6751922"/>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683157B-4629-40B0-961F-5CE62A05880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498" y="6909582"/>
            <a:ext cx="4536758" cy="815714"/>
          </a:xfrm>
        </p:spPr>
        <p:txBody>
          <a:bodyPr anchor="b"/>
          <a:lstStyle>
            <a:lvl1pPr algn="l">
              <a:defRPr sz="2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482498" y="882549"/>
            <a:ext cx="4536758" cy="592249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482498" y="7725296"/>
            <a:ext cx="4536758" cy="1158452"/>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76611CE-13CC-464C-B936-7C36FE47516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78063" y="428422"/>
            <a:ext cx="6805137" cy="1782233"/>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lvl="0"/>
            <a:r>
              <a:rPr lang="fr-FR" smtClean="0"/>
              <a:t>Cliquez pour modifier le style du titre</a:t>
            </a:r>
          </a:p>
        </p:txBody>
      </p:sp>
      <p:sp>
        <p:nvSpPr>
          <p:cNvPr id="3075" name="Rectangle 3"/>
          <p:cNvSpPr>
            <a:spLocks noGrp="1" noChangeArrowheads="1"/>
          </p:cNvSpPr>
          <p:nvPr>
            <p:ph type="body" idx="1"/>
          </p:nvPr>
        </p:nvSpPr>
        <p:spPr bwMode="auto">
          <a:xfrm>
            <a:off x="378063" y="2495127"/>
            <a:ext cx="6805137" cy="7056959"/>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378063" y="9737163"/>
            <a:ext cx="1764295" cy="742027"/>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defRPr sz="1500">
                <a:cs typeface="+mn-cs"/>
              </a:defRPr>
            </a:lvl1pPr>
          </a:lstStyle>
          <a:p>
            <a:pPr>
              <a:defRPr/>
            </a:pPr>
            <a:endParaRPr lang="fr-FR"/>
          </a:p>
        </p:txBody>
      </p:sp>
      <p:sp>
        <p:nvSpPr>
          <p:cNvPr id="1029" name="Rectangle 5"/>
          <p:cNvSpPr>
            <a:spLocks noGrp="1" noChangeArrowheads="1"/>
          </p:cNvSpPr>
          <p:nvPr>
            <p:ph type="ftr" sz="quarter" idx="3"/>
          </p:nvPr>
        </p:nvSpPr>
        <p:spPr bwMode="auto">
          <a:xfrm>
            <a:off x="2583432" y="9737163"/>
            <a:ext cx="2394400" cy="742027"/>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ctr">
              <a:defRPr sz="1500">
                <a:cs typeface="+mn-cs"/>
              </a:defRPr>
            </a:lvl1pPr>
          </a:lstStyle>
          <a:p>
            <a:pPr>
              <a:defRPr/>
            </a:pPr>
            <a:endParaRPr lang="fr-FR"/>
          </a:p>
        </p:txBody>
      </p:sp>
      <p:sp>
        <p:nvSpPr>
          <p:cNvPr id="1030" name="Rectangle 6"/>
          <p:cNvSpPr>
            <a:spLocks noGrp="1" noChangeArrowheads="1"/>
          </p:cNvSpPr>
          <p:nvPr>
            <p:ph type="sldNum" sz="quarter" idx="4"/>
          </p:nvPr>
        </p:nvSpPr>
        <p:spPr bwMode="auto">
          <a:xfrm>
            <a:off x="5418905" y="9737163"/>
            <a:ext cx="1764295" cy="742027"/>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r">
              <a:defRPr sz="1500">
                <a:cs typeface="+mn-cs"/>
              </a:defRPr>
            </a:lvl1pPr>
          </a:lstStyle>
          <a:p>
            <a:pPr>
              <a:defRPr/>
            </a:pPr>
            <a:fld id="{4703C326-3B4C-43CF-BFC1-3DB004AE758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Arial" pitchFamily="34" charset="0"/>
        </a:defRPr>
      </a:lvl2pPr>
      <a:lvl3pPr algn="ctr" rtl="0" eaLnBrk="1" fontAlgn="base" hangingPunct="1">
        <a:spcBef>
          <a:spcPct val="0"/>
        </a:spcBef>
        <a:spcAft>
          <a:spcPct val="0"/>
        </a:spcAft>
        <a:defRPr sz="4800">
          <a:solidFill>
            <a:schemeClr val="tx2"/>
          </a:solidFill>
          <a:latin typeface="Arial" pitchFamily="34" charset="0"/>
        </a:defRPr>
      </a:lvl3pPr>
      <a:lvl4pPr algn="ctr" rtl="0" eaLnBrk="1" fontAlgn="base" hangingPunct="1">
        <a:spcBef>
          <a:spcPct val="0"/>
        </a:spcBef>
        <a:spcAft>
          <a:spcPct val="0"/>
        </a:spcAft>
        <a:defRPr sz="4800">
          <a:solidFill>
            <a:schemeClr val="tx2"/>
          </a:solidFill>
          <a:latin typeface="Arial" pitchFamily="34" charset="0"/>
        </a:defRPr>
      </a:lvl4pPr>
      <a:lvl5pPr algn="ctr" rtl="0" eaLnBrk="1" fontAlgn="base" hangingPunct="1">
        <a:spcBef>
          <a:spcPct val="0"/>
        </a:spcBef>
        <a:spcAft>
          <a:spcPct val="0"/>
        </a:spcAft>
        <a:defRPr sz="4800">
          <a:solidFill>
            <a:schemeClr val="tx2"/>
          </a:solidFill>
          <a:latin typeface="Arial" pitchFamily="34" charset="0"/>
        </a:defRPr>
      </a:lvl5pPr>
      <a:lvl6pPr marL="497845" algn="ctr" rtl="0" eaLnBrk="1" fontAlgn="base" hangingPunct="1">
        <a:spcBef>
          <a:spcPct val="0"/>
        </a:spcBef>
        <a:spcAft>
          <a:spcPct val="0"/>
        </a:spcAft>
        <a:defRPr sz="4800">
          <a:solidFill>
            <a:schemeClr val="tx2"/>
          </a:solidFill>
          <a:latin typeface="Arial" pitchFamily="34" charset="0"/>
        </a:defRPr>
      </a:lvl6pPr>
      <a:lvl7pPr marL="995690" algn="ctr" rtl="0" eaLnBrk="1" fontAlgn="base" hangingPunct="1">
        <a:spcBef>
          <a:spcPct val="0"/>
        </a:spcBef>
        <a:spcAft>
          <a:spcPct val="0"/>
        </a:spcAft>
        <a:defRPr sz="4800">
          <a:solidFill>
            <a:schemeClr val="tx2"/>
          </a:solidFill>
          <a:latin typeface="Arial" pitchFamily="34" charset="0"/>
        </a:defRPr>
      </a:lvl7pPr>
      <a:lvl8pPr marL="1493535" algn="ctr" rtl="0" eaLnBrk="1" fontAlgn="base" hangingPunct="1">
        <a:spcBef>
          <a:spcPct val="0"/>
        </a:spcBef>
        <a:spcAft>
          <a:spcPct val="0"/>
        </a:spcAft>
        <a:defRPr sz="4800">
          <a:solidFill>
            <a:schemeClr val="tx2"/>
          </a:solidFill>
          <a:latin typeface="Arial" pitchFamily="34" charset="0"/>
        </a:defRPr>
      </a:lvl8pPr>
      <a:lvl9pPr marL="1991380" algn="ctr" rtl="0" eaLnBrk="1" fontAlgn="base" hangingPunct="1">
        <a:spcBef>
          <a:spcPct val="0"/>
        </a:spcBef>
        <a:spcAft>
          <a:spcPct val="0"/>
        </a:spcAft>
        <a:defRPr sz="4800">
          <a:solidFill>
            <a:schemeClr val="tx2"/>
          </a:solidFill>
          <a:latin typeface="Arial" pitchFamily="34" charset="0"/>
        </a:defRPr>
      </a:lvl9pPr>
    </p:titleStyle>
    <p:bodyStyle>
      <a:lvl1pPr marL="373384" indent="-373384" algn="l" rtl="0" eaLnBrk="1" fontAlgn="base" hangingPunct="1">
        <a:spcBef>
          <a:spcPct val="20000"/>
        </a:spcBef>
        <a:spcAft>
          <a:spcPct val="0"/>
        </a:spcAft>
        <a:buChar char="•"/>
        <a:defRPr sz="3500">
          <a:solidFill>
            <a:schemeClr val="tx1"/>
          </a:solidFill>
          <a:latin typeface="+mn-lt"/>
          <a:ea typeface="+mn-ea"/>
          <a:cs typeface="+mn-cs"/>
        </a:defRPr>
      </a:lvl1pPr>
      <a:lvl2pPr marL="808998" indent="-311153" algn="l" rtl="0" eaLnBrk="1" fontAlgn="base" hangingPunct="1">
        <a:spcBef>
          <a:spcPct val="20000"/>
        </a:spcBef>
        <a:spcAft>
          <a:spcPct val="0"/>
        </a:spcAft>
        <a:buChar char="–"/>
        <a:defRPr sz="3000">
          <a:solidFill>
            <a:schemeClr val="tx1"/>
          </a:solidFill>
          <a:latin typeface="+mn-lt"/>
        </a:defRPr>
      </a:lvl2pPr>
      <a:lvl3pPr marL="1244613" indent="-248923" algn="l" rtl="0" eaLnBrk="1" fontAlgn="base" hangingPunct="1">
        <a:spcBef>
          <a:spcPct val="20000"/>
        </a:spcBef>
        <a:spcAft>
          <a:spcPct val="0"/>
        </a:spcAft>
        <a:buChar char="•"/>
        <a:defRPr sz="2600">
          <a:solidFill>
            <a:schemeClr val="tx1"/>
          </a:solidFill>
          <a:latin typeface="+mn-lt"/>
        </a:defRPr>
      </a:lvl3pPr>
      <a:lvl4pPr marL="1742458" indent="-248923" algn="l" rtl="0" eaLnBrk="1" fontAlgn="base" hangingPunct="1">
        <a:spcBef>
          <a:spcPct val="20000"/>
        </a:spcBef>
        <a:spcAft>
          <a:spcPct val="0"/>
        </a:spcAft>
        <a:buChar char="–"/>
        <a:defRPr sz="2200">
          <a:solidFill>
            <a:schemeClr val="tx1"/>
          </a:solidFill>
          <a:latin typeface="+mn-lt"/>
        </a:defRPr>
      </a:lvl4pPr>
      <a:lvl5pPr marL="2240303" indent="-248923" algn="l" rtl="0" eaLnBrk="1" fontAlgn="base" hangingPunct="1">
        <a:spcBef>
          <a:spcPct val="20000"/>
        </a:spcBef>
        <a:spcAft>
          <a:spcPct val="0"/>
        </a:spcAft>
        <a:buChar char="»"/>
        <a:defRPr sz="2200">
          <a:solidFill>
            <a:schemeClr val="tx1"/>
          </a:solidFill>
          <a:latin typeface="+mn-lt"/>
        </a:defRPr>
      </a:lvl5pPr>
      <a:lvl6pPr marL="2738148" indent="-248923" algn="l" rtl="0" eaLnBrk="1" fontAlgn="base" hangingPunct="1">
        <a:spcBef>
          <a:spcPct val="20000"/>
        </a:spcBef>
        <a:spcAft>
          <a:spcPct val="0"/>
        </a:spcAft>
        <a:buChar char="»"/>
        <a:defRPr sz="2200">
          <a:solidFill>
            <a:schemeClr val="tx1"/>
          </a:solidFill>
          <a:latin typeface="+mn-lt"/>
        </a:defRPr>
      </a:lvl6pPr>
      <a:lvl7pPr marL="3235993" indent="-248923" algn="l" rtl="0" eaLnBrk="1" fontAlgn="base" hangingPunct="1">
        <a:spcBef>
          <a:spcPct val="20000"/>
        </a:spcBef>
        <a:spcAft>
          <a:spcPct val="0"/>
        </a:spcAft>
        <a:buChar char="»"/>
        <a:defRPr sz="2200">
          <a:solidFill>
            <a:schemeClr val="tx1"/>
          </a:solidFill>
          <a:latin typeface="+mn-lt"/>
        </a:defRPr>
      </a:lvl7pPr>
      <a:lvl8pPr marL="3733838" indent="-248923" algn="l" rtl="0" eaLnBrk="1" fontAlgn="base" hangingPunct="1">
        <a:spcBef>
          <a:spcPct val="20000"/>
        </a:spcBef>
        <a:spcAft>
          <a:spcPct val="0"/>
        </a:spcAft>
        <a:buChar char="»"/>
        <a:defRPr sz="2200">
          <a:solidFill>
            <a:schemeClr val="tx1"/>
          </a:solidFill>
          <a:latin typeface="+mn-lt"/>
        </a:defRPr>
      </a:lvl8pPr>
      <a:lvl9pPr marL="4231683" indent="-248923" algn="l" rtl="0" eaLnBrk="1" fontAlgn="base" hangingPunct="1">
        <a:spcBef>
          <a:spcPct val="20000"/>
        </a:spcBef>
        <a:spcAft>
          <a:spcPct val="0"/>
        </a:spcAft>
        <a:buChar char="»"/>
        <a:defRPr sz="2200">
          <a:solidFill>
            <a:schemeClr val="tx1"/>
          </a:solidFill>
          <a:latin typeface="+mn-lt"/>
        </a:defRPr>
      </a:lvl9pPr>
    </p:bodyStyle>
    <p:otherStyle>
      <a:defPPr>
        <a:defRPr lang="fr-F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playlist?list=PL1fO5QuDF8IjJMk2im4hoy3B4AgKuUXzw"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E9EeMSyNoB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0" y="0"/>
            <a:ext cx="7607608" cy="10767219"/>
          </a:xfrm>
          <a:prstGeom prst="rect">
            <a:avLst/>
          </a:prstGeom>
          <a:noFill/>
          <a:ln w="9525">
            <a:noFill/>
            <a:miter lim="800000"/>
            <a:headEnd/>
            <a:tailEnd/>
          </a:ln>
        </p:spPr>
      </p:pic>
      <p:pic>
        <p:nvPicPr>
          <p:cNvPr id="2" name="Picture 2" descr="\\SRVFICH\Fichiers Communs\MARKETING\Photos marketing\CHARLINE\Photos Véhicules\Citroen jumpy\CITROEN Jumpy Plancher Lamberet-Brochure 1 retouche.png"/>
          <p:cNvPicPr>
            <a:picLocks noChangeAspect="1" noChangeArrowheads="1"/>
          </p:cNvPicPr>
          <p:nvPr/>
        </p:nvPicPr>
        <p:blipFill>
          <a:blip r:embed="rId4" cstate="print"/>
          <a:srcRect/>
          <a:stretch>
            <a:fillRect/>
          </a:stretch>
        </p:blipFill>
        <p:spPr bwMode="auto">
          <a:xfrm>
            <a:off x="36214" y="149867"/>
            <a:ext cx="4221159" cy="2604545"/>
          </a:xfrm>
          <a:prstGeom prst="rect">
            <a:avLst/>
          </a:prstGeom>
          <a:noFill/>
        </p:spPr>
      </p:pic>
      <p:sp>
        <p:nvSpPr>
          <p:cNvPr id="10" name="Text Box 22"/>
          <p:cNvSpPr txBox="1">
            <a:spLocks noChangeArrowheads="1"/>
          </p:cNvSpPr>
          <p:nvPr/>
        </p:nvSpPr>
        <p:spPr bwMode="auto">
          <a:xfrm>
            <a:off x="4813080" y="5088494"/>
            <a:ext cx="1570047" cy="762262"/>
          </a:xfrm>
          <a:prstGeom prst="rect">
            <a:avLst/>
          </a:prstGeom>
          <a:noFill/>
          <a:ln w="9525">
            <a:noFill/>
            <a:miter lim="800000"/>
            <a:headEnd/>
            <a:tailEnd/>
          </a:ln>
        </p:spPr>
        <p:txBody>
          <a:bodyPr wrap="none" lIns="99569" tIns="49785" rIns="99569" bIns="49785">
            <a:spAutoFit/>
          </a:bodyPr>
          <a:lstStyle/>
          <a:p>
            <a:pPr algn="ctr"/>
            <a:r>
              <a:rPr lang="fr-FR" sz="2500" dirty="0" smtClean="0">
                <a:solidFill>
                  <a:schemeClr val="bg1"/>
                </a:solidFill>
                <a:latin typeface="Eurostile ExtendedTwo" pitchFamily="34" charset="0"/>
              </a:rPr>
              <a:t>Jumpy</a:t>
            </a:r>
          </a:p>
          <a:p>
            <a:pPr algn="ctr"/>
            <a:endParaRPr lang="fr-FR" sz="600" dirty="0" smtClean="0">
              <a:solidFill>
                <a:schemeClr val="bg1"/>
              </a:solidFill>
              <a:latin typeface="EurostileExtMed" pitchFamily="50" charset="0"/>
            </a:endParaRPr>
          </a:p>
          <a:p>
            <a:pPr algn="ctr"/>
            <a:r>
              <a:rPr lang="fr-FR" baseline="30000" dirty="0" smtClean="0">
                <a:solidFill>
                  <a:schemeClr val="bg1"/>
                </a:solidFill>
                <a:latin typeface="Eurostile ExtendedTwo" pitchFamily="34" charset="0"/>
              </a:rPr>
              <a:t>PLANCHER</a:t>
            </a:r>
            <a:endParaRPr lang="fr-FR" baseline="30000" dirty="0">
              <a:solidFill>
                <a:schemeClr val="bg1"/>
              </a:solidFill>
              <a:latin typeface="Eurostile ExtendedTwo" pitchFamily="34" charset="0"/>
            </a:endParaRPr>
          </a:p>
        </p:txBody>
      </p:sp>
      <p:pic>
        <p:nvPicPr>
          <p:cNvPr id="11" name="Image 10" descr="logo_frigoline_05.png"/>
          <p:cNvPicPr>
            <a:picLocks noChangeAspect="1"/>
          </p:cNvPicPr>
          <p:nvPr/>
        </p:nvPicPr>
        <p:blipFill>
          <a:blip r:embed="rId5" cstate="print"/>
          <a:srcRect b="52387"/>
          <a:stretch>
            <a:fillRect/>
          </a:stretch>
        </p:blipFill>
        <p:spPr>
          <a:xfrm>
            <a:off x="-899889" y="5103409"/>
            <a:ext cx="6192688" cy="1179395"/>
          </a:xfrm>
          <a:prstGeom prst="rect">
            <a:avLst/>
          </a:prstGeom>
        </p:spPr>
      </p:pic>
      <p:sp>
        <p:nvSpPr>
          <p:cNvPr id="12" name="Rectangle 11"/>
          <p:cNvSpPr/>
          <p:nvPr/>
        </p:nvSpPr>
        <p:spPr>
          <a:xfrm>
            <a:off x="306610" y="6426820"/>
            <a:ext cx="3906069" cy="276999"/>
          </a:xfrm>
          <a:prstGeom prst="rect">
            <a:avLst/>
          </a:prstGeom>
        </p:spPr>
        <p:txBody>
          <a:bodyPr wrap="none">
            <a:spAutoFit/>
          </a:bodyPr>
          <a:lstStyle/>
          <a:p>
            <a:r>
              <a:rPr lang="fr-FR" sz="1200" b="1" i="1" dirty="0">
                <a:solidFill>
                  <a:schemeClr val="bg1"/>
                </a:solidFill>
                <a:latin typeface="Eurostile" pitchFamily="50" charset="0"/>
              </a:rPr>
              <a:t>Produit recommandé </a:t>
            </a:r>
            <a:r>
              <a:rPr lang="fr-FR" sz="1200" b="1" i="1" dirty="0" err="1" smtClean="0">
                <a:solidFill>
                  <a:schemeClr val="bg1"/>
                </a:solidFill>
                <a:latin typeface="Eurostile" pitchFamily="50" charset="0"/>
              </a:rPr>
              <a:t>Stellantis</a:t>
            </a:r>
            <a:r>
              <a:rPr lang="fr-FR" sz="1200" b="1" i="1" dirty="0" smtClean="0">
                <a:solidFill>
                  <a:schemeClr val="bg1"/>
                </a:solidFill>
                <a:latin typeface="Eurostile" pitchFamily="50" charset="0"/>
              </a:rPr>
              <a:t> n</a:t>
            </a:r>
            <a:r>
              <a:rPr lang="fr-FR" sz="1200" b="1" i="1" dirty="0">
                <a:solidFill>
                  <a:schemeClr val="bg1"/>
                </a:solidFill>
                <a:latin typeface="Eurostile" pitchFamily="50" charset="0"/>
              </a:rPr>
              <a:t>° </a:t>
            </a:r>
            <a:r>
              <a:rPr lang="fr-FR" altLang="fr-FR" sz="1200" b="1" i="1" dirty="0" smtClean="0">
                <a:solidFill>
                  <a:schemeClr val="bg1"/>
                </a:solidFill>
                <a:latin typeface="Eurostile" pitchFamily="50" charset="0"/>
              </a:rPr>
              <a:t>09-43-K0-278</a:t>
            </a:r>
            <a:endParaRPr lang="fr-FR" altLang="fr-FR" sz="1200" b="1" i="1" dirty="0">
              <a:solidFill>
                <a:schemeClr val="bg1"/>
              </a:solidFill>
              <a:latin typeface="Eurostile" pitchFamily="50" charset="0"/>
            </a:endParaRPr>
          </a:p>
        </p:txBody>
      </p:sp>
      <p:sp>
        <p:nvSpPr>
          <p:cNvPr id="13" name="Rectangle à coins arrondis 12"/>
          <p:cNvSpPr/>
          <p:nvPr/>
        </p:nvSpPr>
        <p:spPr>
          <a:xfrm>
            <a:off x="684287" y="6858868"/>
            <a:ext cx="3168352" cy="720080"/>
          </a:xfrm>
          <a:prstGeom prst="roundRect">
            <a:avLst/>
          </a:prstGeom>
          <a:noFill/>
          <a:ln w="28575"/>
        </p:spPr>
        <p:style>
          <a:lnRef idx="1">
            <a:schemeClr val="accent3"/>
          </a:lnRef>
          <a:fillRef idx="2">
            <a:schemeClr val="accent3"/>
          </a:fillRef>
          <a:effectRef idx="1">
            <a:schemeClr val="accent3"/>
          </a:effectRef>
          <a:fontRef idx="minor">
            <a:schemeClr val="dk1"/>
          </a:fontRef>
        </p:style>
        <p:txBody>
          <a:bodyPr lIns="36000" tIns="18000" rIns="36000" bIns="18000" rtlCol="0" anchor="ctr"/>
          <a:lstStyle/>
          <a:p>
            <a:pPr algn="ctr"/>
            <a:r>
              <a:rPr lang="fr-FR" sz="1100" i="1" dirty="0" smtClean="0">
                <a:solidFill>
                  <a:schemeClr val="bg1"/>
                </a:solidFill>
                <a:latin typeface="Eurostile ExtendedTwo" pitchFamily="34" charset="0"/>
              </a:rPr>
              <a:t>Volume record : jusqu’à 7,4m³ </a:t>
            </a:r>
          </a:p>
          <a:p>
            <a:pPr algn="ctr"/>
            <a:r>
              <a:rPr lang="fr-FR" sz="1100" dirty="0" smtClean="0">
                <a:solidFill>
                  <a:schemeClr val="bg1"/>
                </a:solidFill>
                <a:latin typeface="Eurostile" pitchFamily="34" charset="0"/>
              </a:rPr>
              <a:t>Passage de roues palettisable</a:t>
            </a:r>
          </a:p>
        </p:txBody>
      </p:sp>
      <p:sp>
        <p:nvSpPr>
          <p:cNvPr id="14" name="Rectangle à coins arrondis 13"/>
          <p:cNvSpPr/>
          <p:nvPr/>
        </p:nvSpPr>
        <p:spPr>
          <a:xfrm>
            <a:off x="684287" y="7722964"/>
            <a:ext cx="3168352" cy="720080"/>
          </a:xfrm>
          <a:prstGeom prst="roundRect">
            <a:avLst/>
          </a:prstGeom>
          <a:noFill/>
          <a:ln w="28575"/>
        </p:spPr>
        <p:style>
          <a:lnRef idx="1">
            <a:schemeClr val="accent3"/>
          </a:lnRef>
          <a:fillRef idx="2">
            <a:schemeClr val="accent3"/>
          </a:fillRef>
          <a:effectRef idx="1">
            <a:schemeClr val="accent3"/>
          </a:effectRef>
          <a:fontRef idx="minor">
            <a:schemeClr val="dk1"/>
          </a:fontRef>
        </p:style>
        <p:txBody>
          <a:bodyPr lIns="36000" tIns="18000" rIns="36000" bIns="18000" rtlCol="0" anchor="ctr"/>
          <a:lstStyle/>
          <a:p>
            <a:pPr lvl="0" algn="ctr"/>
            <a:r>
              <a:rPr lang="fr-FR" sz="1100" i="1" dirty="0" smtClean="0">
                <a:solidFill>
                  <a:schemeClr val="bg1"/>
                </a:solidFill>
                <a:latin typeface="Eurostile ExtendedTwo" pitchFamily="34" charset="0"/>
              </a:rPr>
              <a:t>2 longueurs de cellule Lamberet</a:t>
            </a:r>
          </a:p>
          <a:p>
            <a:pPr lvl="0" algn="ctr"/>
            <a:r>
              <a:rPr lang="fr-FR" sz="1100" dirty="0" smtClean="0">
                <a:solidFill>
                  <a:schemeClr val="bg1"/>
                </a:solidFill>
                <a:latin typeface="Eurostile" pitchFamily="50" charset="0"/>
              </a:rPr>
              <a:t>Courte compatible attelage ou Longue</a:t>
            </a:r>
          </a:p>
        </p:txBody>
      </p:sp>
      <p:sp>
        <p:nvSpPr>
          <p:cNvPr id="15" name="Rectangle à coins arrondis 14"/>
          <p:cNvSpPr/>
          <p:nvPr/>
        </p:nvSpPr>
        <p:spPr>
          <a:xfrm>
            <a:off x="684287" y="8587060"/>
            <a:ext cx="3168352" cy="720080"/>
          </a:xfrm>
          <a:prstGeom prst="roundRect">
            <a:avLst/>
          </a:prstGeom>
          <a:noFill/>
          <a:ln w="28575"/>
        </p:spPr>
        <p:style>
          <a:lnRef idx="1">
            <a:schemeClr val="accent3"/>
          </a:lnRef>
          <a:fillRef idx="2">
            <a:schemeClr val="accent3"/>
          </a:fillRef>
          <a:effectRef idx="1">
            <a:schemeClr val="accent3"/>
          </a:effectRef>
          <a:fontRef idx="minor">
            <a:schemeClr val="dk1"/>
          </a:fontRef>
        </p:style>
        <p:txBody>
          <a:bodyPr lIns="36000" tIns="18000" rIns="36000" bIns="18000" rtlCol="0" anchor="ctr"/>
          <a:lstStyle/>
          <a:p>
            <a:pPr lvl="0" algn="ctr"/>
            <a:r>
              <a:rPr lang="fr-FR" sz="1100" i="1" dirty="0" smtClean="0">
                <a:solidFill>
                  <a:schemeClr val="bg1"/>
                </a:solidFill>
                <a:latin typeface="Eurostile ExtendedTwo" pitchFamily="34" charset="0"/>
              </a:rPr>
              <a:t>Technologie </a:t>
            </a:r>
            <a:r>
              <a:rPr lang="fr-FR" sz="1100" i="1" dirty="0" err="1" smtClean="0">
                <a:solidFill>
                  <a:schemeClr val="bg1"/>
                </a:solidFill>
                <a:latin typeface="Eurostile ExtendedTwo" pitchFamily="34" charset="0"/>
              </a:rPr>
              <a:t>Frigoline</a:t>
            </a:r>
            <a:endParaRPr lang="fr-FR" sz="1100" i="1" dirty="0" smtClean="0">
              <a:solidFill>
                <a:schemeClr val="bg1"/>
              </a:solidFill>
              <a:latin typeface="Eurostile ExtendedTwo" pitchFamily="34" charset="0"/>
            </a:endParaRPr>
          </a:p>
          <a:p>
            <a:pPr lvl="0" algn="ctr"/>
            <a:r>
              <a:rPr lang="fr-FR" sz="1100" dirty="0" smtClean="0">
                <a:solidFill>
                  <a:schemeClr val="bg1"/>
                </a:solidFill>
                <a:latin typeface="Eurostile" pitchFamily="50" charset="0"/>
              </a:rPr>
              <a:t>Moulures aluminium . Bas de caisse caréné </a:t>
            </a:r>
          </a:p>
        </p:txBody>
      </p:sp>
      <p:pic>
        <p:nvPicPr>
          <p:cNvPr id="16" name="Picture 2" descr="D:\Travail\TARIF\Configurateur\DATABASE\Illustrations\Logo Youtube.png">
            <a:hlinkClick r:id="rId6" tooltip="Découvrez le en vidéo!"/>
          </p:cNvPr>
          <p:cNvPicPr>
            <a:picLocks noChangeAspect="1" noChangeArrowheads="1"/>
          </p:cNvPicPr>
          <p:nvPr/>
        </p:nvPicPr>
        <p:blipFill>
          <a:blip r:embed="rId7" cstate="print"/>
          <a:srcRect/>
          <a:stretch>
            <a:fillRect/>
          </a:stretch>
        </p:blipFill>
        <p:spPr bwMode="auto">
          <a:xfrm>
            <a:off x="4195592" y="7218908"/>
            <a:ext cx="694331" cy="432048"/>
          </a:xfrm>
          <a:prstGeom prst="rect">
            <a:avLst/>
          </a:prstGeom>
          <a:noFill/>
        </p:spPr>
      </p:pic>
      <p:sp>
        <p:nvSpPr>
          <p:cNvPr id="17" name="Rectangle 16">
            <a:hlinkClick r:id="rId6" tooltip="Ouvrir la vidéo"/>
          </p:cNvPr>
          <p:cNvSpPr/>
          <p:nvPr/>
        </p:nvSpPr>
        <p:spPr>
          <a:xfrm>
            <a:off x="4771657" y="7290916"/>
            <a:ext cx="2281394" cy="276999"/>
          </a:xfrm>
          <a:prstGeom prst="rect">
            <a:avLst/>
          </a:prstGeom>
        </p:spPr>
        <p:txBody>
          <a:bodyPr wrap="none">
            <a:spAutoFit/>
          </a:bodyPr>
          <a:lstStyle/>
          <a:p>
            <a:r>
              <a:rPr lang="fr-FR" sz="1200" b="1" dirty="0" smtClean="0">
                <a:solidFill>
                  <a:schemeClr val="bg1"/>
                </a:solidFill>
                <a:latin typeface="Eurostile-Condensed" pitchFamily="34" charset="0"/>
              </a:rPr>
              <a:t>&gt;</a:t>
            </a:r>
            <a:r>
              <a:rPr lang="fr-FR" sz="1200" dirty="0" smtClean="0">
                <a:solidFill>
                  <a:schemeClr val="bg1"/>
                </a:solidFill>
                <a:latin typeface="Eurostile-Condensed" pitchFamily="34" charset="0"/>
              </a:rPr>
              <a:t> </a:t>
            </a:r>
            <a:r>
              <a:rPr lang="fr-FR" sz="1200" dirty="0">
                <a:solidFill>
                  <a:schemeClr val="bg1"/>
                </a:solidFill>
                <a:latin typeface="Eurostile-Condensed" pitchFamily="34" charset="0"/>
              </a:rPr>
              <a:t>https://youtu.be/e-PAL6gIfHc</a:t>
            </a:r>
            <a:endParaRPr lang="fr-FR" altLang="fr-FR" sz="1200" dirty="0">
              <a:solidFill>
                <a:schemeClr val="bg1"/>
              </a:solidFill>
              <a:latin typeface="Eurostile-Condensed" pitchFamily="34" charset="0"/>
            </a:endParaRPr>
          </a:p>
        </p:txBody>
      </p:sp>
      <p:sp>
        <p:nvSpPr>
          <p:cNvPr id="18" name="Rectangle 17">
            <a:hlinkClick r:id="rId8" tooltip="Voir la playlist"/>
          </p:cNvPr>
          <p:cNvSpPr/>
          <p:nvPr/>
        </p:nvSpPr>
        <p:spPr>
          <a:xfrm>
            <a:off x="4140671" y="7074892"/>
            <a:ext cx="2954655" cy="261610"/>
          </a:xfrm>
          <a:prstGeom prst="rect">
            <a:avLst/>
          </a:prstGeom>
        </p:spPr>
        <p:txBody>
          <a:bodyPr wrap="none">
            <a:spAutoFit/>
          </a:bodyPr>
          <a:lstStyle/>
          <a:p>
            <a:r>
              <a:rPr lang="fr-FR" sz="1100" b="1" i="1" dirty="0" smtClean="0">
                <a:solidFill>
                  <a:schemeClr val="bg1"/>
                </a:solidFill>
                <a:latin typeface="Eurostile-Condensed" pitchFamily="34" charset="0"/>
              </a:rPr>
              <a:t>Découvrez le en vidéo sur la chaine Lamberet :</a:t>
            </a:r>
            <a:endParaRPr lang="fr-FR" altLang="fr-FR" sz="1100" i="1" dirty="0">
              <a:solidFill>
                <a:schemeClr val="bg1"/>
              </a:solidFill>
              <a:latin typeface="Eurostile-Condense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descr="Tarif 2016 EXE - DOS OK copie.jpg"/>
          <p:cNvPicPr>
            <a:picLocks noChangeAspect="1"/>
          </p:cNvPicPr>
          <p:nvPr/>
        </p:nvPicPr>
        <p:blipFill>
          <a:blip r:embed="rId3" cstate="print">
            <a:lum bright="70000" contrast="-70000"/>
          </a:blip>
          <a:srcRect l="45058" t="6346" b="77600"/>
          <a:stretch>
            <a:fillRect/>
          </a:stretch>
        </p:blipFill>
        <p:spPr>
          <a:xfrm>
            <a:off x="0" y="0"/>
            <a:ext cx="2988543" cy="2322364"/>
          </a:xfrm>
          <a:prstGeom prst="rect">
            <a:avLst/>
          </a:prstGeom>
          <a:noFill/>
          <a:ln>
            <a:noFill/>
          </a:ln>
        </p:spPr>
      </p:pic>
      <p:pic>
        <p:nvPicPr>
          <p:cNvPr id="64" name="Image 63" descr="Tarif 2016 EXE - DOS OK copie.jpg"/>
          <p:cNvPicPr>
            <a:picLocks noChangeAspect="1"/>
          </p:cNvPicPr>
          <p:nvPr/>
        </p:nvPicPr>
        <p:blipFill>
          <a:blip r:embed="rId3" cstate="print">
            <a:clrChange>
              <a:clrFrom>
                <a:srgbClr val="FFFFFF"/>
              </a:clrFrom>
              <a:clrTo>
                <a:srgbClr val="FFFFFF">
                  <a:alpha val="0"/>
                </a:srgbClr>
              </a:clrTo>
            </a:clrChange>
          </a:blip>
          <a:srcRect l="34760" t="6565" b="67510"/>
          <a:stretch>
            <a:fillRect/>
          </a:stretch>
        </p:blipFill>
        <p:spPr>
          <a:xfrm>
            <a:off x="0" y="0"/>
            <a:ext cx="2880320" cy="3114453"/>
          </a:xfrm>
          <a:prstGeom prst="rect">
            <a:avLst/>
          </a:prstGeom>
        </p:spPr>
      </p:pic>
      <p:pic>
        <p:nvPicPr>
          <p:cNvPr id="59" name="Image 58" descr="Tarif 2016 EXE - DOS OK copie.jpg"/>
          <p:cNvPicPr>
            <a:picLocks noChangeAspect="1"/>
          </p:cNvPicPr>
          <p:nvPr/>
        </p:nvPicPr>
        <p:blipFill>
          <a:blip r:embed="rId3" cstate="print"/>
          <a:srcRect t="87040"/>
          <a:stretch>
            <a:fillRect/>
          </a:stretch>
        </p:blipFill>
        <p:spPr>
          <a:xfrm>
            <a:off x="349" y="9307140"/>
            <a:ext cx="7560564" cy="1385752"/>
          </a:xfrm>
          <a:prstGeom prst="rect">
            <a:avLst/>
          </a:prstGeom>
        </p:spPr>
      </p:pic>
      <p:sp>
        <p:nvSpPr>
          <p:cNvPr id="68" name="ZoneTexte 23"/>
          <p:cNvSpPr txBox="1">
            <a:spLocks noChangeArrowheads="1"/>
          </p:cNvSpPr>
          <p:nvPr/>
        </p:nvSpPr>
        <p:spPr bwMode="auto">
          <a:xfrm>
            <a:off x="0" y="9091116"/>
            <a:ext cx="7561263" cy="177487"/>
          </a:xfrm>
          <a:prstGeom prst="rect">
            <a:avLst/>
          </a:prstGeom>
          <a:noFill/>
          <a:ln w="9525">
            <a:noFill/>
            <a:miter lim="800000"/>
            <a:headEnd/>
            <a:tailEnd/>
          </a:ln>
        </p:spPr>
        <p:txBody>
          <a:bodyPr wrap="square" lIns="99569" tIns="49785" rIns="99569" bIns="49785">
            <a:spAutoFit/>
          </a:bodyPr>
          <a:lstStyle/>
          <a:p>
            <a:pPr algn="ctr"/>
            <a:r>
              <a:rPr lang="fr-FR" sz="500" dirty="0" smtClean="0">
                <a:solidFill>
                  <a:schemeClr val="accent3">
                    <a:lumMod val="50000"/>
                  </a:schemeClr>
                </a:solidFill>
                <a:latin typeface="EurostileConReg" pitchFamily="50" charset="0"/>
              </a:rPr>
              <a:t>* Données selon versions. Document </a:t>
            </a:r>
            <a:r>
              <a:rPr lang="fr-FR" sz="500" dirty="0">
                <a:solidFill>
                  <a:schemeClr val="accent3">
                    <a:lumMod val="50000"/>
                  </a:schemeClr>
                </a:solidFill>
                <a:latin typeface="EurostileConReg" pitchFamily="50" charset="0"/>
              </a:rPr>
              <a:t>non contractuel. Visuels pouvant présenter des équipements optionnels. Dans le cadre de  sa politique d’améliorations continues, LAMBERET se réserve le droit de modifier les caractéristiques des transformations sans préavis. Crédit photos: LAMBERET SAS –  </a:t>
            </a:r>
            <a:r>
              <a:rPr lang="fr-FR" sz="500" dirty="0" smtClean="0">
                <a:solidFill>
                  <a:schemeClr val="accent3">
                    <a:lumMod val="50000"/>
                  </a:schemeClr>
                </a:solidFill>
                <a:latin typeface="EurostileConReg" pitchFamily="50" charset="0"/>
              </a:rPr>
              <a:t>092021</a:t>
            </a:r>
            <a:endParaRPr lang="fr-FR" sz="500" dirty="0">
              <a:solidFill>
                <a:schemeClr val="accent3">
                  <a:lumMod val="50000"/>
                </a:schemeClr>
              </a:solidFill>
              <a:latin typeface="EurostileConReg" pitchFamily="50" charset="0"/>
            </a:endParaRPr>
          </a:p>
        </p:txBody>
      </p:sp>
      <p:sp>
        <p:nvSpPr>
          <p:cNvPr id="23" name="ZoneTexte 23"/>
          <p:cNvSpPr txBox="1">
            <a:spLocks noChangeArrowheads="1"/>
          </p:cNvSpPr>
          <p:nvPr/>
        </p:nvSpPr>
        <p:spPr bwMode="auto">
          <a:xfrm>
            <a:off x="0" y="10387260"/>
            <a:ext cx="7597055" cy="331375"/>
          </a:xfrm>
          <a:prstGeom prst="rect">
            <a:avLst/>
          </a:prstGeom>
          <a:noFill/>
          <a:ln w="9525">
            <a:noFill/>
            <a:miter lim="800000"/>
            <a:headEnd/>
            <a:tailEnd/>
          </a:ln>
        </p:spPr>
        <p:txBody>
          <a:bodyPr wrap="square" lIns="99569" tIns="49785" rIns="99569" bIns="49785">
            <a:spAutoFit/>
          </a:bodyPr>
          <a:lstStyle/>
          <a:p>
            <a:pPr algn="ctr"/>
            <a:r>
              <a:rPr lang="fr-FR" sz="700" b="1" dirty="0" smtClean="0">
                <a:solidFill>
                  <a:schemeClr val="bg1"/>
                </a:solidFill>
                <a:latin typeface="Eurostile" pitchFamily="50" charset="0"/>
              </a:rPr>
              <a:t>LAMBERET SAS | N°1 des véhicules utilitaires et industriels frigorifiques en Europe.</a:t>
            </a:r>
          </a:p>
          <a:p>
            <a:pPr algn="ctr"/>
            <a:endParaRPr lang="fr-FR" sz="100" dirty="0" smtClean="0">
              <a:solidFill>
                <a:schemeClr val="bg1"/>
              </a:solidFill>
              <a:latin typeface="Eurostile" pitchFamily="50" charset="0"/>
            </a:endParaRPr>
          </a:p>
          <a:p>
            <a:pPr algn="ctr"/>
            <a:r>
              <a:rPr lang="fr-FR" sz="700" dirty="0" smtClean="0">
                <a:solidFill>
                  <a:schemeClr val="bg1"/>
                </a:solidFill>
                <a:latin typeface="Eurostile" pitchFamily="50" charset="0"/>
              </a:rPr>
              <a:t>129 route de Vonnas - BP 43 - 01380 Saint-Cyr|Menthon – France | +33 (0)3 85 30 85 30 | communication@lamberet.fr </a:t>
            </a:r>
            <a:endParaRPr lang="fr-FR" sz="700" dirty="0">
              <a:solidFill>
                <a:schemeClr val="bg1"/>
              </a:solidFill>
              <a:latin typeface="Eurostile" pitchFamily="50" charset="0"/>
            </a:endParaRPr>
          </a:p>
        </p:txBody>
      </p:sp>
      <p:graphicFrame>
        <p:nvGraphicFramePr>
          <p:cNvPr id="46" name="Tableau 45"/>
          <p:cNvGraphicFramePr>
            <a:graphicFrameLocks noGrp="1"/>
          </p:cNvGraphicFramePr>
          <p:nvPr>
            <p:extLst>
              <p:ext uri="{D42A27DB-BD31-4B8C-83A1-F6EECF244321}">
                <p14:modId xmlns="" xmlns:p14="http://schemas.microsoft.com/office/powerpoint/2010/main" val="2020286548"/>
              </p:ext>
            </p:extLst>
          </p:nvPr>
        </p:nvGraphicFramePr>
        <p:xfrm>
          <a:off x="1" y="6570836"/>
          <a:ext cx="7561262" cy="2448278"/>
        </p:xfrm>
        <a:graphic>
          <a:graphicData uri="http://schemas.openxmlformats.org/drawingml/2006/table">
            <a:tbl>
              <a:tblPr firstRow="1" firstCol="1" bandRow="1">
                <a:effectLst/>
                <a:tableStyleId>{306799F8-075E-4A3A-A7F6-7FBC6576F1A4}</a:tableStyleId>
              </a:tblPr>
              <a:tblGrid>
                <a:gridCol w="2646442"/>
                <a:gridCol w="2419603"/>
                <a:gridCol w="2495217"/>
              </a:tblGrid>
              <a:tr h="174877">
                <a:tc>
                  <a:txBody>
                    <a:bodyPr/>
                    <a:lstStyle/>
                    <a:p>
                      <a:pPr lvl="0" algn="l">
                        <a:lnSpc>
                          <a:spcPct val="100000"/>
                        </a:lnSpc>
                        <a:spcAft>
                          <a:spcPts val="0"/>
                        </a:spcAft>
                      </a:pPr>
                      <a:r>
                        <a:rPr lang="fr-FR" sz="900" dirty="0" smtClean="0">
                          <a:solidFill>
                            <a:schemeClr val="tx1"/>
                          </a:solidFill>
                          <a:latin typeface="Eurostile" pitchFamily="50" charset="0"/>
                        </a:rPr>
                        <a:t>Dimensions indicatives (m) *</a:t>
                      </a:r>
                      <a:endParaRPr lang="fr-FR" sz="900" dirty="0">
                        <a:solidFill>
                          <a:schemeClr val="tx1"/>
                        </a:solidFill>
                        <a:latin typeface="Eurostile" pitchFamily="50" charset="0"/>
                        <a:ea typeface="Calibri"/>
                        <a:cs typeface="Times New Roman"/>
                      </a:endParaRPr>
                    </a:p>
                  </a:txBody>
                  <a:tcPr marL="144000" marR="0" marT="0" marB="0" anchor="ctr">
                    <a:solidFill>
                      <a:schemeClr val="bg1"/>
                    </a:solidFill>
                  </a:tcPr>
                </a:tc>
                <a:tc>
                  <a:txBody>
                    <a:bodyPr/>
                    <a:lstStyle/>
                    <a:p>
                      <a:pPr algn="ctr">
                        <a:lnSpc>
                          <a:spcPct val="100000"/>
                        </a:lnSpc>
                        <a:spcAft>
                          <a:spcPts val="0"/>
                        </a:spcAft>
                      </a:pPr>
                      <a:r>
                        <a:rPr lang="fr-FR" sz="900" dirty="0" smtClean="0">
                          <a:solidFill>
                            <a:schemeClr val="tx1"/>
                          </a:solidFill>
                          <a:latin typeface="Eurostile" pitchFamily="50" charset="0"/>
                          <a:ea typeface="Calibri"/>
                          <a:cs typeface="Times New Roman"/>
                        </a:rPr>
                        <a:t>Cellule Lamberet Courte </a:t>
                      </a:r>
                      <a:endParaRPr lang="fr-FR" sz="900" dirty="0">
                        <a:solidFill>
                          <a:schemeClr val="tx1"/>
                        </a:solidFill>
                        <a:latin typeface="Eurostile" pitchFamily="50" charset="0"/>
                        <a:ea typeface="Calibri"/>
                        <a:cs typeface="Times New Roman"/>
                      </a:endParaRPr>
                    </a:p>
                  </a:txBody>
                  <a:tcPr marL="72000" marR="0" marT="0" marB="0" anchor="ctr">
                    <a:solidFill>
                      <a:schemeClr val="bg1"/>
                    </a:solidFill>
                  </a:tcPr>
                </a:tc>
                <a:tc>
                  <a:txBody>
                    <a:bodyPr/>
                    <a:lstStyle/>
                    <a:p>
                      <a:pPr marL="0" algn="ctr" defTabSz="914400" rtl="0" eaLnBrk="1" latinLnBrk="0" hangingPunct="1">
                        <a:lnSpc>
                          <a:spcPct val="100000"/>
                        </a:lnSpc>
                        <a:spcAft>
                          <a:spcPts val="0"/>
                        </a:spcAft>
                      </a:pPr>
                      <a:r>
                        <a:rPr lang="fr-FR" sz="900" b="1" kern="1200" dirty="0" smtClean="0">
                          <a:solidFill>
                            <a:schemeClr val="tx1"/>
                          </a:solidFill>
                          <a:latin typeface="Eurostile" pitchFamily="50" charset="0"/>
                          <a:ea typeface="Calibri"/>
                          <a:cs typeface="Times New Roman"/>
                        </a:rPr>
                        <a:t>Cellule Lamberet</a:t>
                      </a:r>
                      <a:r>
                        <a:rPr lang="fr-FR" sz="900" b="1" kern="1200" baseline="0" dirty="0" smtClean="0">
                          <a:solidFill>
                            <a:schemeClr val="tx1"/>
                          </a:solidFill>
                          <a:latin typeface="Eurostile" pitchFamily="50" charset="0"/>
                          <a:ea typeface="Calibri"/>
                          <a:cs typeface="Times New Roman"/>
                        </a:rPr>
                        <a:t> Longue</a:t>
                      </a:r>
                      <a:endParaRPr lang="fr-FR" sz="900" b="1" kern="1200" dirty="0">
                        <a:solidFill>
                          <a:schemeClr val="tx1"/>
                        </a:solidFill>
                        <a:latin typeface="Eurostile" pitchFamily="50" charset="0"/>
                        <a:ea typeface="Calibri"/>
                        <a:cs typeface="Times New Roman"/>
                      </a:endParaRPr>
                    </a:p>
                  </a:txBody>
                  <a:tcPr marL="0" marR="0" marT="0" marB="0" anchor="ctr">
                    <a:solidFill>
                      <a:schemeClr val="bg1"/>
                    </a:solidFill>
                  </a:tcPr>
                </a:tc>
              </a:tr>
              <a:tr h="174877">
                <a:tc>
                  <a:txBody>
                    <a:bodyPr/>
                    <a:lstStyle/>
                    <a:p>
                      <a:pPr lvl="0" algn="l">
                        <a:lnSpc>
                          <a:spcPct val="100000"/>
                        </a:lnSpc>
                        <a:spcAft>
                          <a:spcPts val="0"/>
                        </a:spcAft>
                      </a:pPr>
                      <a:r>
                        <a:rPr lang="fr-FR" sz="900" b="1" dirty="0" smtClean="0">
                          <a:solidFill>
                            <a:schemeClr val="tx1"/>
                          </a:solidFill>
                          <a:latin typeface="Eurostile" pitchFamily="50" charset="0"/>
                          <a:ea typeface="Calibri"/>
                          <a:cs typeface="Times New Roman"/>
                        </a:rPr>
                        <a:t>Empattement</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marL="0" algn="ctr" defTabSz="995690" rtl="0" eaLnBrk="1" latinLnBrk="0" hangingPunct="1">
                        <a:lnSpc>
                          <a:spcPct val="100000"/>
                        </a:lnSpc>
                        <a:spcAft>
                          <a:spcPts val="0"/>
                        </a:spcAft>
                      </a:pPr>
                      <a:r>
                        <a:rPr lang="fr-FR" sz="900" kern="1200" dirty="0" smtClean="0">
                          <a:solidFill>
                            <a:schemeClr val="tx1"/>
                          </a:solidFill>
                          <a:latin typeface="Eurostile" pitchFamily="50" charset="0"/>
                          <a:ea typeface="Calibri"/>
                          <a:cs typeface="Times New Roman"/>
                        </a:rPr>
                        <a:t>3.275</a:t>
                      </a:r>
                      <a:endParaRPr lang="fr-FR" sz="900" kern="120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ea typeface="Calibri"/>
                          <a:cs typeface="Times New Roman"/>
                        </a:rPr>
                        <a:t>3.275</a:t>
                      </a:r>
                      <a:endParaRPr lang="fr-FR" sz="900" dirty="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a:solidFill>
                            <a:schemeClr val="tx1"/>
                          </a:solidFill>
                          <a:latin typeface="Eurostile" pitchFamily="50" charset="0"/>
                        </a:rPr>
                        <a:t>Longueur hors tout </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dirty="0" smtClean="0">
                          <a:solidFill>
                            <a:schemeClr val="tx1"/>
                          </a:solidFill>
                          <a:latin typeface="Eurostile" pitchFamily="50" charset="0"/>
                          <a:ea typeface="Calibri"/>
                          <a:cs typeface="Times New Roman"/>
                        </a:rPr>
                        <a:t>5.25</a:t>
                      </a:r>
                      <a:endParaRPr lang="fr-FR" sz="900" b="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ea typeface="Calibri"/>
                          <a:cs typeface="Times New Roman"/>
                        </a:rPr>
                        <a:t>5.49</a:t>
                      </a:r>
                      <a:endParaRPr lang="fr-FR" sz="900" dirty="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a:solidFill>
                            <a:schemeClr val="tx1"/>
                          </a:solidFill>
                          <a:latin typeface="Eurostile" pitchFamily="50" charset="0"/>
                        </a:rPr>
                        <a:t>Largeur hors tout </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dirty="0" smtClean="0">
                          <a:solidFill>
                            <a:schemeClr val="tx1"/>
                          </a:solidFill>
                          <a:latin typeface="Eurostile" pitchFamily="50" charset="0"/>
                          <a:ea typeface="Calibri"/>
                          <a:cs typeface="Times New Roman"/>
                        </a:rPr>
                        <a:t>1.97</a:t>
                      </a:r>
                      <a:endParaRPr lang="fr-FR" sz="900" b="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ea typeface="+mn-ea"/>
                          <a:cs typeface="+mn-cs"/>
                        </a:rPr>
                        <a:t>1.97</a:t>
                      </a:r>
                      <a:endParaRPr lang="fr-FR" sz="900" dirty="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a:solidFill>
                            <a:schemeClr val="tx1"/>
                          </a:solidFill>
                          <a:latin typeface="Eurostile" pitchFamily="50" charset="0"/>
                        </a:rPr>
                        <a:t>Hauteur hors tout </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dirty="0" smtClean="0">
                          <a:solidFill>
                            <a:schemeClr val="tx1"/>
                          </a:solidFill>
                          <a:latin typeface="Eurostile" pitchFamily="50" charset="0"/>
                          <a:ea typeface="Calibri"/>
                          <a:cs typeface="Times New Roman"/>
                        </a:rPr>
                        <a:t>2.39</a:t>
                      </a:r>
                      <a:endParaRPr lang="fr-FR" sz="900" b="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rPr>
                        <a:t>2.39</a:t>
                      </a:r>
                      <a:endParaRPr lang="fr-FR" sz="900" dirty="0">
                        <a:solidFill>
                          <a:schemeClr val="tx1"/>
                        </a:solidFill>
                        <a:latin typeface="Eurostile" pitchFamily="50" charset="0"/>
                      </a:endParaRPr>
                    </a:p>
                  </a:txBody>
                  <a:tcPr marL="0" marR="0" marT="0" marB="0" anchor="ctr"/>
                </a:tc>
              </a:tr>
              <a:tr h="174877">
                <a:tc>
                  <a:txBody>
                    <a:bodyPr/>
                    <a:lstStyle/>
                    <a:p>
                      <a:pPr lvl="0" algn="l">
                        <a:lnSpc>
                          <a:spcPct val="100000"/>
                        </a:lnSpc>
                        <a:spcAft>
                          <a:spcPts val="0"/>
                        </a:spcAft>
                      </a:pPr>
                      <a:r>
                        <a:rPr lang="fr-FR" sz="900" dirty="0">
                          <a:solidFill>
                            <a:schemeClr val="tx1"/>
                          </a:solidFill>
                          <a:latin typeface="Eurostile" pitchFamily="50" charset="0"/>
                        </a:rPr>
                        <a:t>Longueur </a:t>
                      </a:r>
                      <a:r>
                        <a:rPr lang="fr-FR" sz="900" dirty="0" smtClean="0">
                          <a:solidFill>
                            <a:schemeClr val="tx1"/>
                          </a:solidFill>
                          <a:latin typeface="Eurostile" pitchFamily="50" charset="0"/>
                        </a:rPr>
                        <a:t>utile maxi</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dirty="0" smtClean="0">
                          <a:solidFill>
                            <a:schemeClr val="tx1"/>
                          </a:solidFill>
                          <a:latin typeface="Eurostile" pitchFamily="50" charset="0"/>
                          <a:ea typeface="Calibri"/>
                          <a:cs typeface="Times New Roman"/>
                        </a:rPr>
                        <a:t>2.26</a:t>
                      </a:r>
                      <a:endParaRPr lang="fr-FR" sz="900" b="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rPr>
                        <a:t>2.50</a:t>
                      </a:r>
                      <a:endParaRPr lang="fr-FR" sz="900" dirty="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a:solidFill>
                            <a:schemeClr val="tx1"/>
                          </a:solidFill>
                          <a:latin typeface="Eurostile" pitchFamily="50" charset="0"/>
                        </a:rPr>
                        <a:t>Largeur utile </a:t>
                      </a:r>
                      <a:r>
                        <a:rPr lang="fr-FR" sz="900" dirty="0" smtClean="0">
                          <a:solidFill>
                            <a:schemeClr val="tx1"/>
                          </a:solidFill>
                          <a:latin typeface="Eurostile" pitchFamily="50" charset="0"/>
                        </a:rPr>
                        <a:t>maxi</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dirty="0" smtClean="0">
                          <a:solidFill>
                            <a:schemeClr val="tx1"/>
                          </a:solidFill>
                          <a:latin typeface="Eurostile" pitchFamily="50" charset="0"/>
                          <a:ea typeface="Calibri"/>
                          <a:cs typeface="Times New Roman"/>
                        </a:rPr>
                        <a:t>1.78</a:t>
                      </a:r>
                      <a:endParaRPr lang="fr-FR" sz="900" b="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ea typeface="+mn-ea"/>
                          <a:cs typeface="+mn-cs"/>
                        </a:rPr>
                        <a:t>1.78</a:t>
                      </a:r>
                      <a:endParaRPr lang="fr-FR" sz="900" dirty="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a:solidFill>
                            <a:schemeClr val="tx1"/>
                          </a:solidFill>
                          <a:latin typeface="Eurostile" pitchFamily="50" charset="0"/>
                        </a:rPr>
                        <a:t>Hauteur utile </a:t>
                      </a:r>
                      <a:r>
                        <a:rPr lang="fr-FR" sz="900" dirty="0" smtClean="0">
                          <a:solidFill>
                            <a:schemeClr val="tx1"/>
                          </a:solidFill>
                          <a:latin typeface="Eurostile" pitchFamily="50" charset="0"/>
                        </a:rPr>
                        <a:t>hors évaporateur</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dirty="0" smtClean="0">
                          <a:solidFill>
                            <a:schemeClr val="tx1"/>
                          </a:solidFill>
                          <a:latin typeface="Eurostile" pitchFamily="50" charset="0"/>
                          <a:ea typeface="Calibri"/>
                          <a:cs typeface="Times New Roman"/>
                        </a:rPr>
                        <a:t>1.70</a:t>
                      </a:r>
                      <a:endParaRPr lang="fr-FR" sz="900" b="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ea typeface="Calibri"/>
                          <a:cs typeface="Times New Roman"/>
                        </a:rPr>
                        <a:t>1.70</a:t>
                      </a:r>
                      <a:endParaRPr lang="fr-FR" sz="900" dirty="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smtClean="0">
                          <a:solidFill>
                            <a:schemeClr val="tx1"/>
                          </a:solidFill>
                          <a:latin typeface="Eurostile" pitchFamily="50" charset="0"/>
                        </a:rPr>
                        <a:t>Largeur | Hauteur </a:t>
                      </a:r>
                      <a:r>
                        <a:rPr lang="fr-FR" sz="900" dirty="0">
                          <a:solidFill>
                            <a:schemeClr val="tx1"/>
                          </a:solidFill>
                          <a:latin typeface="Eurostile" pitchFamily="50" charset="0"/>
                        </a:rPr>
                        <a:t>entrée de porte AR </a:t>
                      </a:r>
                      <a:endParaRPr lang="fr-FR" sz="900" b="1" dirty="0">
                        <a:solidFill>
                          <a:schemeClr val="tx1"/>
                        </a:solidFill>
                        <a:latin typeface="Eurostile" pitchFamily="50" charset="0"/>
                        <a:ea typeface="Calibri"/>
                        <a:cs typeface="Times New Roman"/>
                      </a:endParaRPr>
                    </a:p>
                  </a:txBody>
                  <a:tcPr marL="144000" marR="0" marT="0" marB="0" anchor="ctr"/>
                </a:tc>
                <a:tc gridSpan="2">
                  <a:txBody>
                    <a:bodyPr/>
                    <a:lstStyle/>
                    <a:p>
                      <a:pPr algn="ctr">
                        <a:lnSpc>
                          <a:spcPct val="100000"/>
                        </a:lnSpc>
                        <a:spcAft>
                          <a:spcPts val="0"/>
                        </a:spcAft>
                      </a:pPr>
                      <a:r>
                        <a:rPr lang="fr-FR" sz="900" b="0" dirty="0" smtClean="0">
                          <a:solidFill>
                            <a:schemeClr val="tx1"/>
                          </a:solidFill>
                          <a:latin typeface="Eurostile" pitchFamily="50" charset="0"/>
                          <a:ea typeface="Calibri"/>
                          <a:cs typeface="Times New Roman"/>
                        </a:rPr>
                        <a:t>OB1: 0.90 I 1.69  ;</a:t>
                      </a:r>
                      <a:r>
                        <a:rPr lang="fr-FR" sz="900" b="0" baseline="0" dirty="0" smtClean="0">
                          <a:solidFill>
                            <a:schemeClr val="tx1"/>
                          </a:solidFill>
                          <a:latin typeface="Eurostile" pitchFamily="50" charset="0"/>
                          <a:ea typeface="Calibri"/>
                          <a:cs typeface="Times New Roman"/>
                        </a:rPr>
                        <a:t>  OB2:1.40 I 1.69  ;  OT2:1.78 I 1.69</a:t>
                      </a:r>
                      <a:endParaRPr lang="fr-FR" sz="900" b="0" dirty="0">
                        <a:solidFill>
                          <a:schemeClr val="tx1"/>
                        </a:solidFill>
                        <a:latin typeface="Eurostile" pitchFamily="50" charset="0"/>
                        <a:ea typeface="Calibri"/>
                        <a:cs typeface="Times New Roman"/>
                      </a:endParaRPr>
                    </a:p>
                  </a:txBody>
                  <a:tcPr marL="72000" marR="0" marT="0" marB="0" anchor="ctr"/>
                </a:tc>
                <a:tc hMerge="1">
                  <a:txBody>
                    <a:bodyPr/>
                    <a:lstStyle/>
                    <a:p>
                      <a:endParaRPr lang="fr-FR"/>
                    </a:p>
                  </a:txBody>
                  <a:tcPr/>
                </a:tc>
              </a:tr>
              <a:tr h="174877">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fr-FR" sz="900" dirty="0" smtClean="0">
                          <a:solidFill>
                            <a:schemeClr val="tx1"/>
                          </a:solidFill>
                          <a:latin typeface="Eurostile" pitchFamily="50" charset="0"/>
                        </a:rPr>
                        <a:t>Largeur | Hauteur entrée de porte lat.</a:t>
                      </a:r>
                      <a:endParaRPr lang="fr-FR" sz="900" b="1" dirty="0" smtClean="0">
                        <a:solidFill>
                          <a:schemeClr val="tx1"/>
                        </a:solidFill>
                        <a:latin typeface="Eurostile" pitchFamily="50" charset="0"/>
                        <a:ea typeface="Calibri"/>
                        <a:cs typeface="Times New Roman"/>
                      </a:endParaRPr>
                    </a:p>
                  </a:txBody>
                  <a:tcPr marL="144000" marR="0" marT="0" marB="0" anchor="ctr"/>
                </a:tc>
                <a:tc>
                  <a:txBody>
                    <a:bodyPr/>
                    <a:lstStyle/>
                    <a:p>
                      <a:pPr marL="0" marR="0" indent="0" algn="ctr" defTabSz="995690" rtl="0" eaLnBrk="1" fontAlgn="auto" latinLnBrk="0" hangingPunct="1">
                        <a:lnSpc>
                          <a:spcPct val="100000"/>
                        </a:lnSpc>
                        <a:spcBef>
                          <a:spcPts val="0"/>
                        </a:spcBef>
                        <a:spcAft>
                          <a:spcPts val="0"/>
                        </a:spcAft>
                        <a:buClrTx/>
                        <a:buSzTx/>
                        <a:buFontTx/>
                        <a:buNone/>
                        <a:tabLst/>
                        <a:defRPr/>
                      </a:pPr>
                      <a:r>
                        <a:rPr lang="fr-FR" sz="900" b="0" i="0" dirty="0" smtClean="0">
                          <a:solidFill>
                            <a:schemeClr val="tx1"/>
                          </a:solidFill>
                          <a:latin typeface="Eurostile" pitchFamily="50" charset="0"/>
                          <a:ea typeface="Calibri"/>
                          <a:cs typeface="Times New Roman"/>
                        </a:rPr>
                        <a:t>0.90</a:t>
                      </a:r>
                      <a:r>
                        <a:rPr lang="fr-FR" sz="900" b="0" i="0" baseline="0" dirty="0" smtClean="0">
                          <a:solidFill>
                            <a:schemeClr val="tx1"/>
                          </a:solidFill>
                          <a:latin typeface="Eurostile" pitchFamily="50" charset="0"/>
                          <a:ea typeface="Calibri"/>
                          <a:cs typeface="Times New Roman"/>
                        </a:rPr>
                        <a:t> I </a:t>
                      </a:r>
                      <a:r>
                        <a:rPr lang="fr-FR" sz="900" b="0" i="0" dirty="0" smtClean="0">
                          <a:solidFill>
                            <a:schemeClr val="tx1"/>
                          </a:solidFill>
                          <a:latin typeface="Eurostile" pitchFamily="50" charset="0"/>
                          <a:ea typeface="Calibri"/>
                          <a:cs typeface="Times New Roman"/>
                        </a:rPr>
                        <a:t>1.69</a:t>
                      </a:r>
                    </a:p>
                  </a:txBody>
                  <a:tcPr marL="7200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aseline="0" dirty="0" smtClean="0">
                          <a:solidFill>
                            <a:schemeClr val="tx1"/>
                          </a:solidFill>
                          <a:latin typeface="Eurostile" pitchFamily="50" charset="0"/>
                          <a:ea typeface="+mn-ea"/>
                          <a:cs typeface="+mn-cs"/>
                        </a:rPr>
                        <a:t>0.90 I 1.69</a:t>
                      </a:r>
                      <a:endParaRPr lang="fr-FR" sz="900" dirty="0" smtClean="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smtClean="0">
                          <a:solidFill>
                            <a:schemeClr val="tx1"/>
                          </a:solidFill>
                          <a:latin typeface="Eurostile" pitchFamily="50" charset="0"/>
                        </a:rPr>
                        <a:t>Largeur entre passage de roues </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i="0" dirty="0" smtClean="0">
                          <a:solidFill>
                            <a:schemeClr val="tx1"/>
                          </a:solidFill>
                          <a:latin typeface="Eurostile" pitchFamily="50" charset="0"/>
                          <a:ea typeface="Calibri"/>
                          <a:cs typeface="Times New Roman"/>
                        </a:rPr>
                        <a:t>1.21</a:t>
                      </a:r>
                      <a:endParaRPr lang="fr-FR" sz="900" b="0" i="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rPr>
                        <a:t>1.21</a:t>
                      </a:r>
                      <a:endParaRPr lang="fr-FR" sz="900" dirty="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a:solidFill>
                            <a:schemeClr val="tx1"/>
                          </a:solidFill>
                          <a:latin typeface="Eurostile" pitchFamily="50" charset="0"/>
                        </a:rPr>
                        <a:t>Hauteur </a:t>
                      </a:r>
                      <a:r>
                        <a:rPr lang="fr-FR" sz="900" dirty="0" smtClean="0">
                          <a:solidFill>
                            <a:schemeClr val="tx1"/>
                          </a:solidFill>
                          <a:latin typeface="Eurostile" pitchFamily="50" charset="0"/>
                        </a:rPr>
                        <a:t>seuil </a:t>
                      </a:r>
                      <a:r>
                        <a:rPr lang="fr-FR" sz="900" dirty="0">
                          <a:solidFill>
                            <a:schemeClr val="tx1"/>
                          </a:solidFill>
                          <a:latin typeface="Eurostile" pitchFamily="50" charset="0"/>
                        </a:rPr>
                        <a:t>de chargement </a:t>
                      </a:r>
                      <a:endParaRPr lang="fr-FR" sz="900" b="1"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i="0" dirty="0" smtClean="0">
                          <a:solidFill>
                            <a:schemeClr val="tx1"/>
                          </a:solidFill>
                          <a:latin typeface="Eurostile" pitchFamily="50" charset="0"/>
                          <a:ea typeface="Calibri"/>
                          <a:cs typeface="Times New Roman"/>
                        </a:rPr>
                        <a:t>0.69</a:t>
                      </a:r>
                      <a:endParaRPr lang="fr-FR" sz="900" b="0" i="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ea typeface="+mn-ea"/>
                          <a:cs typeface="+mn-cs"/>
                        </a:rPr>
                        <a:t>0.69</a:t>
                      </a:r>
                      <a:endParaRPr lang="fr-FR" sz="900" dirty="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a:solidFill>
                            <a:schemeClr val="tx1"/>
                          </a:solidFill>
                          <a:latin typeface="Eurostile" pitchFamily="50" charset="0"/>
                        </a:rPr>
                        <a:t>Volume </a:t>
                      </a:r>
                      <a:r>
                        <a:rPr lang="fr-FR" sz="900" dirty="0" smtClean="0">
                          <a:solidFill>
                            <a:schemeClr val="tx1"/>
                          </a:solidFill>
                          <a:latin typeface="Eurostile" pitchFamily="50" charset="0"/>
                        </a:rPr>
                        <a:t>utile </a:t>
                      </a:r>
                      <a:r>
                        <a:rPr lang="fr-FR" sz="900" dirty="0">
                          <a:solidFill>
                            <a:schemeClr val="tx1"/>
                          </a:solidFill>
                          <a:latin typeface="Eurostile" pitchFamily="50" charset="0"/>
                        </a:rPr>
                        <a:t>(m</a:t>
                      </a:r>
                      <a:r>
                        <a:rPr lang="fr-FR" sz="900" baseline="30000" dirty="0">
                          <a:solidFill>
                            <a:schemeClr val="tx1"/>
                          </a:solidFill>
                          <a:latin typeface="Eurostile" pitchFamily="50" charset="0"/>
                        </a:rPr>
                        <a:t>3</a:t>
                      </a:r>
                      <a:r>
                        <a:rPr lang="fr-FR" sz="900" dirty="0" smtClean="0">
                          <a:solidFill>
                            <a:schemeClr val="tx1"/>
                          </a:solidFill>
                          <a:latin typeface="Eurostile" pitchFamily="50" charset="0"/>
                        </a:rPr>
                        <a:t>)  I *</a:t>
                      </a:r>
                      <a:r>
                        <a:rPr lang="fr-FR" sz="700" b="0" dirty="0" smtClean="0">
                          <a:solidFill>
                            <a:schemeClr val="tx1"/>
                          </a:solidFill>
                          <a:latin typeface="Eurostile" pitchFamily="50" charset="0"/>
                        </a:rPr>
                        <a:t>Caisses 60x40x32 </a:t>
                      </a:r>
                      <a:r>
                        <a:rPr lang="fr-FR" sz="700" b="0" dirty="0" err="1" smtClean="0">
                          <a:solidFill>
                            <a:schemeClr val="tx1"/>
                          </a:solidFill>
                          <a:latin typeface="Eurostile" pitchFamily="50" charset="0"/>
                        </a:rPr>
                        <a:t>yc</a:t>
                      </a:r>
                      <a:r>
                        <a:rPr lang="fr-FR" sz="700" b="0" dirty="0" smtClean="0">
                          <a:solidFill>
                            <a:schemeClr val="tx1"/>
                          </a:solidFill>
                          <a:latin typeface="Eurostile" pitchFamily="50" charset="0"/>
                        </a:rPr>
                        <a:t>. évaporateur</a:t>
                      </a:r>
                      <a:endParaRPr lang="fr-FR" sz="900" b="0"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i="0" dirty="0" smtClean="0">
                          <a:solidFill>
                            <a:schemeClr val="tx1"/>
                          </a:solidFill>
                          <a:latin typeface="Eurostile" pitchFamily="50" charset="0"/>
                          <a:ea typeface="Calibri"/>
                          <a:cs typeface="Times New Roman"/>
                        </a:rPr>
                        <a:t>6.7 I</a:t>
                      </a:r>
                      <a:r>
                        <a:rPr lang="fr-FR" sz="900" b="0" i="0" baseline="0" dirty="0" smtClean="0">
                          <a:solidFill>
                            <a:schemeClr val="tx1"/>
                          </a:solidFill>
                          <a:latin typeface="Eurostile" pitchFamily="50" charset="0"/>
                          <a:ea typeface="Calibri"/>
                          <a:cs typeface="Times New Roman"/>
                        </a:rPr>
                        <a:t> </a:t>
                      </a:r>
                      <a:r>
                        <a:rPr lang="fr-FR" sz="900" b="0" i="0" dirty="0" smtClean="0">
                          <a:solidFill>
                            <a:schemeClr val="tx1"/>
                          </a:solidFill>
                          <a:latin typeface="Eurostile" pitchFamily="50" charset="0"/>
                          <a:ea typeface="Calibri"/>
                          <a:cs typeface="Times New Roman"/>
                        </a:rPr>
                        <a:t>58*</a:t>
                      </a:r>
                      <a:endParaRPr lang="fr-FR" sz="900" b="0" i="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b="0" kern="1200" dirty="0" smtClean="0">
                          <a:solidFill>
                            <a:schemeClr val="tx1"/>
                          </a:solidFill>
                          <a:latin typeface="Eurostile" pitchFamily="50" charset="0"/>
                          <a:ea typeface="Calibri"/>
                          <a:cs typeface="Times New Roman"/>
                        </a:rPr>
                        <a:t>7.4</a:t>
                      </a:r>
                      <a:r>
                        <a:rPr lang="fr-FR" sz="900" b="0" kern="1200" baseline="0" dirty="0" smtClean="0">
                          <a:solidFill>
                            <a:schemeClr val="tx1"/>
                          </a:solidFill>
                          <a:latin typeface="Eurostile" pitchFamily="50" charset="0"/>
                          <a:ea typeface="Calibri"/>
                          <a:cs typeface="Times New Roman"/>
                        </a:rPr>
                        <a:t> I 66*</a:t>
                      </a:r>
                      <a:endParaRPr lang="fr-FR" sz="900" b="0" kern="1200" dirty="0" smtClean="0">
                        <a:solidFill>
                          <a:schemeClr val="tx1"/>
                        </a:solidFill>
                        <a:latin typeface="Eurostile" pitchFamily="50" charset="0"/>
                        <a:ea typeface="Calibri"/>
                        <a:cs typeface="Times New Roman"/>
                      </a:endParaRPr>
                    </a:p>
                  </a:txBody>
                  <a:tcPr marL="0" marR="0" marT="0" marB="0" anchor="ctr"/>
                </a:tc>
              </a:tr>
              <a:tr h="174877">
                <a:tc>
                  <a:txBody>
                    <a:bodyPr/>
                    <a:lstStyle/>
                    <a:p>
                      <a:pPr lvl="0" algn="l">
                        <a:lnSpc>
                          <a:spcPct val="100000"/>
                        </a:lnSpc>
                        <a:spcAft>
                          <a:spcPts val="0"/>
                        </a:spcAft>
                      </a:pPr>
                      <a:r>
                        <a:rPr lang="fr-FR" sz="900" dirty="0" smtClean="0">
                          <a:solidFill>
                            <a:schemeClr val="tx1"/>
                          </a:solidFill>
                          <a:latin typeface="Eurostile" pitchFamily="50" charset="0"/>
                        </a:rPr>
                        <a:t>Masse (kg) </a:t>
                      </a:r>
                      <a:r>
                        <a:rPr lang="fr-FR" sz="900" baseline="0" dirty="0" smtClean="0">
                          <a:solidFill>
                            <a:schemeClr val="tx1"/>
                          </a:solidFill>
                          <a:latin typeface="Eurostile" pitchFamily="50" charset="0"/>
                        </a:rPr>
                        <a:t> </a:t>
                      </a:r>
                      <a:r>
                        <a:rPr lang="fr-FR" sz="700" b="0" dirty="0" smtClean="0">
                          <a:solidFill>
                            <a:schemeClr val="tx1"/>
                          </a:solidFill>
                          <a:latin typeface="Eurostile" pitchFamily="50" charset="0"/>
                        </a:rPr>
                        <a:t>(</a:t>
                      </a:r>
                      <a:r>
                        <a:rPr lang="fr-FR" sz="700" b="0" dirty="0">
                          <a:solidFill>
                            <a:schemeClr val="tx1"/>
                          </a:solidFill>
                          <a:latin typeface="Eurostile" pitchFamily="50" charset="0"/>
                        </a:rPr>
                        <a:t>hors options et groupe) </a:t>
                      </a:r>
                      <a:endParaRPr lang="fr-FR" sz="900" b="0" dirty="0">
                        <a:solidFill>
                          <a:schemeClr val="tx1"/>
                        </a:solidFill>
                        <a:latin typeface="Eurostile" pitchFamily="50" charset="0"/>
                        <a:ea typeface="Calibri"/>
                        <a:cs typeface="Times New Roman"/>
                      </a:endParaRPr>
                    </a:p>
                  </a:txBody>
                  <a:tcPr marL="144000" marR="0" marT="0" marB="0" anchor="ctr"/>
                </a:tc>
                <a:tc>
                  <a:txBody>
                    <a:bodyPr/>
                    <a:lstStyle/>
                    <a:p>
                      <a:pPr algn="ctr">
                        <a:lnSpc>
                          <a:spcPct val="100000"/>
                        </a:lnSpc>
                        <a:spcAft>
                          <a:spcPts val="0"/>
                        </a:spcAft>
                      </a:pPr>
                      <a:r>
                        <a:rPr lang="fr-FR" sz="900" b="0" dirty="0" smtClean="0">
                          <a:solidFill>
                            <a:schemeClr val="tx1"/>
                          </a:solidFill>
                          <a:latin typeface="Eurostile" pitchFamily="50" charset="0"/>
                          <a:ea typeface="Calibri"/>
                          <a:cs typeface="Times New Roman"/>
                        </a:rPr>
                        <a:t>520</a:t>
                      </a:r>
                      <a:endParaRPr lang="fr-FR" sz="900" b="0" dirty="0">
                        <a:solidFill>
                          <a:schemeClr val="tx1"/>
                        </a:solidFill>
                        <a:latin typeface="Eurostile" pitchFamily="50" charset="0"/>
                        <a:ea typeface="Calibri"/>
                        <a:cs typeface="Times New Roman"/>
                      </a:endParaRPr>
                    </a:p>
                  </a:txBody>
                  <a:tcPr marL="72000" marR="0" marT="0" marB="0" anchor="ctr"/>
                </a:tc>
                <a:tc>
                  <a:txBody>
                    <a:bodyPr/>
                    <a:lstStyle/>
                    <a:p>
                      <a:pPr algn="ctr">
                        <a:lnSpc>
                          <a:spcPct val="100000"/>
                        </a:lnSpc>
                        <a:spcAft>
                          <a:spcPts val="0"/>
                        </a:spcAft>
                      </a:pPr>
                      <a:r>
                        <a:rPr lang="fr-FR" sz="900" dirty="0" smtClean="0">
                          <a:solidFill>
                            <a:schemeClr val="tx1"/>
                          </a:solidFill>
                          <a:latin typeface="Eurostile" pitchFamily="50" charset="0"/>
                          <a:ea typeface="Calibri"/>
                          <a:cs typeface="Times New Roman"/>
                        </a:rPr>
                        <a:t>550</a:t>
                      </a:r>
                      <a:endParaRPr lang="fr-FR" sz="900" dirty="0">
                        <a:solidFill>
                          <a:schemeClr val="tx1"/>
                        </a:solidFill>
                        <a:latin typeface="Eurostile" pitchFamily="50" charset="0"/>
                        <a:ea typeface="Calibri"/>
                        <a:cs typeface="Times New Roman"/>
                      </a:endParaRPr>
                    </a:p>
                  </a:txBody>
                  <a:tcPr marL="0" marR="0" marT="0" marB="0" anchor="ctr"/>
                </a:tc>
              </a:tr>
            </a:tbl>
          </a:graphicData>
        </a:graphic>
      </p:graphicFrame>
      <p:pic>
        <p:nvPicPr>
          <p:cNvPr id="1026" name="Picture 2" descr="\\SRVFICH\Fichiers Communs\MARKETING\Photos marketing\CHARLINE\Photos Véhicules\Citroen jumpy\CITROEN Jumpy Plancher Lamberet-Brochure 4 retouche.png"/>
          <p:cNvPicPr>
            <a:picLocks noChangeAspect="1" noChangeArrowheads="1"/>
          </p:cNvPicPr>
          <p:nvPr/>
        </p:nvPicPr>
        <p:blipFill>
          <a:blip r:embed="rId4" cstate="print"/>
          <a:srcRect/>
          <a:stretch>
            <a:fillRect/>
          </a:stretch>
        </p:blipFill>
        <p:spPr bwMode="auto">
          <a:xfrm>
            <a:off x="1404367" y="3762524"/>
            <a:ext cx="1643848" cy="1456567"/>
          </a:xfrm>
          <a:prstGeom prst="rect">
            <a:avLst/>
          </a:prstGeom>
          <a:noFill/>
        </p:spPr>
      </p:pic>
      <p:pic>
        <p:nvPicPr>
          <p:cNvPr id="1027" name="Picture 3" descr="\\SRVFICH\Fichiers Communs\MARKETING\Photos marketing\CHARLINE\Photos Véhicules\Citroen jumpy\CITROEN Jumpy Plancher Lamberet-Brochure 5 retouche.png"/>
          <p:cNvPicPr>
            <a:picLocks noChangeAspect="1" noChangeArrowheads="1"/>
          </p:cNvPicPr>
          <p:nvPr/>
        </p:nvPicPr>
        <p:blipFill>
          <a:blip r:embed="rId5" cstate="print"/>
          <a:srcRect/>
          <a:stretch>
            <a:fillRect/>
          </a:stretch>
        </p:blipFill>
        <p:spPr bwMode="auto">
          <a:xfrm>
            <a:off x="-107801" y="3780000"/>
            <a:ext cx="1680597" cy="1512168"/>
          </a:xfrm>
          <a:prstGeom prst="rect">
            <a:avLst/>
          </a:prstGeom>
          <a:noFill/>
        </p:spPr>
      </p:pic>
      <p:pic>
        <p:nvPicPr>
          <p:cNvPr id="1028" name="Picture 4" descr="\\SRVFICH\Fichiers Communs\MARKETING\Photos marketing\CHARLINE\Photos Véhicules\Citroen jumpy\CITROEN Jumpy Plancher Lamberet-Brochure 3 retouche.png"/>
          <p:cNvPicPr>
            <a:picLocks noChangeAspect="1" noChangeArrowheads="1"/>
          </p:cNvPicPr>
          <p:nvPr/>
        </p:nvPicPr>
        <p:blipFill>
          <a:blip r:embed="rId6" cstate="print"/>
          <a:srcRect/>
          <a:stretch>
            <a:fillRect/>
          </a:stretch>
        </p:blipFill>
        <p:spPr bwMode="auto">
          <a:xfrm>
            <a:off x="468263" y="2093475"/>
            <a:ext cx="2088232" cy="1741057"/>
          </a:xfrm>
          <a:prstGeom prst="rect">
            <a:avLst/>
          </a:prstGeom>
          <a:noFill/>
        </p:spPr>
      </p:pic>
      <p:pic>
        <p:nvPicPr>
          <p:cNvPr id="20" name="Picture 2" descr="\\SRVFICH\Fichiers Communs\MARKETING\Photos marketing\CHARLINE\Photos Véhicules\Citroen jumpy\CITROEN Jumpy Plancher Lamberet-Brochure 1 retouche.png"/>
          <p:cNvPicPr>
            <a:picLocks noChangeAspect="1" noChangeArrowheads="1"/>
          </p:cNvPicPr>
          <p:nvPr/>
        </p:nvPicPr>
        <p:blipFill>
          <a:blip r:embed="rId7" cstate="print"/>
          <a:srcRect/>
          <a:stretch>
            <a:fillRect/>
          </a:stretch>
        </p:blipFill>
        <p:spPr bwMode="auto">
          <a:xfrm>
            <a:off x="396255" y="738188"/>
            <a:ext cx="2217350" cy="1368152"/>
          </a:xfrm>
          <a:prstGeom prst="rect">
            <a:avLst/>
          </a:prstGeom>
          <a:noFill/>
        </p:spPr>
      </p:pic>
      <p:graphicFrame>
        <p:nvGraphicFramePr>
          <p:cNvPr id="21" name="Tableau 20"/>
          <p:cNvGraphicFramePr>
            <a:graphicFrameLocks noGrp="1"/>
          </p:cNvGraphicFramePr>
          <p:nvPr/>
        </p:nvGraphicFramePr>
        <p:xfrm>
          <a:off x="3024335" y="126419"/>
          <a:ext cx="2088232" cy="467753"/>
        </p:xfrm>
        <a:graphic>
          <a:graphicData uri="http://schemas.openxmlformats.org/drawingml/2006/table">
            <a:tbl>
              <a:tblPr bandRow="1">
                <a:tableStyleId>{D03447BB-5D67-496B-8E87-E561075AD55C}</a:tableStyleId>
              </a:tblPr>
              <a:tblGrid>
                <a:gridCol w="2088232"/>
              </a:tblGrid>
              <a:tr h="467753">
                <a:tc>
                  <a:txBody>
                    <a:bodyPr/>
                    <a:lstStyle/>
                    <a:p>
                      <a:pPr algn="just"/>
                      <a:r>
                        <a:rPr lang="fr-FR" sz="800" b="1" dirty="0" smtClean="0">
                          <a:solidFill>
                            <a:schemeClr val="tx1"/>
                          </a:solidFill>
                          <a:latin typeface="Eurostile" pitchFamily="50" charset="0"/>
                        </a:rPr>
                        <a:t>Cette carrosserie est destinée au transport sous température dirigée, en conformité avec la règlementation ATP en vigueur.</a:t>
                      </a:r>
                    </a:p>
                  </a:txBody>
                  <a:tcPr marL="36000" marR="36000" marT="36000" marB="36000" anchor="ctr">
                    <a:noFill/>
                  </a:tcPr>
                </a:tc>
              </a:tr>
            </a:tbl>
          </a:graphicData>
        </a:graphic>
      </p:graphicFrame>
      <p:pic>
        <p:nvPicPr>
          <p:cNvPr id="25" name="Image 24">
            <a:extLst>
              <a:ext uri="{FF2B5EF4-FFF2-40B4-BE49-F238E27FC236}">
                <a16:creationId xmlns:a16="http://schemas.microsoft.com/office/drawing/2014/main" xmlns="" id="{4EA513C5-29F1-47F1-9612-C65ED6E849F5}"/>
              </a:ext>
            </a:extLst>
          </p:cNvPr>
          <p:cNvPicPr>
            <a:picLocks noChangeAspect="1"/>
          </p:cNvPicPr>
          <p:nvPr/>
        </p:nvPicPr>
        <p:blipFill>
          <a:blip r:embed="rId8" cstate="print"/>
          <a:srcRect l="34176" t="45699" r="39689"/>
          <a:stretch>
            <a:fillRect/>
          </a:stretch>
        </p:blipFill>
        <p:spPr>
          <a:xfrm>
            <a:off x="5945241" y="8671"/>
            <a:ext cx="535478" cy="513493"/>
          </a:xfrm>
          <a:prstGeom prst="rect">
            <a:avLst/>
          </a:prstGeom>
        </p:spPr>
      </p:pic>
      <p:pic>
        <p:nvPicPr>
          <p:cNvPr id="26" name="Image 25">
            <a:extLst>
              <a:ext uri="{FF2B5EF4-FFF2-40B4-BE49-F238E27FC236}">
                <a16:creationId xmlns="" xmlns:a16="http://schemas.microsoft.com/office/drawing/2014/main" id="{A2572375-B640-4096-8663-07D4C2E33F72}"/>
              </a:ext>
            </a:extLst>
          </p:cNvPr>
          <p:cNvPicPr>
            <a:picLocks noChangeAspect="1"/>
          </p:cNvPicPr>
          <p:nvPr/>
        </p:nvPicPr>
        <p:blipFill>
          <a:blip r:embed="rId9" cstate="print"/>
          <a:stretch>
            <a:fillRect/>
          </a:stretch>
        </p:blipFill>
        <p:spPr>
          <a:xfrm>
            <a:off x="5184575" y="217330"/>
            <a:ext cx="720080" cy="232826"/>
          </a:xfrm>
          <a:prstGeom prst="rect">
            <a:avLst/>
          </a:prstGeom>
        </p:spPr>
      </p:pic>
      <p:pic>
        <p:nvPicPr>
          <p:cNvPr id="27" name="Image 26">
            <a:extLst>
              <a:ext uri="{FF2B5EF4-FFF2-40B4-BE49-F238E27FC236}">
                <a16:creationId xmlns="" xmlns:a16="http://schemas.microsoft.com/office/drawing/2014/main" id="{10B19483-D108-4746-8D80-844D487EC6AC}"/>
              </a:ext>
            </a:extLst>
          </p:cNvPr>
          <p:cNvPicPr>
            <a:picLocks noChangeAspect="1"/>
          </p:cNvPicPr>
          <p:nvPr/>
        </p:nvPicPr>
        <p:blipFill>
          <a:blip r:embed="rId10" cstate="print"/>
          <a:stretch>
            <a:fillRect/>
          </a:stretch>
        </p:blipFill>
        <p:spPr>
          <a:xfrm>
            <a:off x="6911776" y="108000"/>
            <a:ext cx="449755" cy="432048"/>
          </a:xfrm>
          <a:prstGeom prst="rect">
            <a:avLst/>
          </a:prstGeom>
        </p:spPr>
      </p:pic>
      <p:pic>
        <p:nvPicPr>
          <p:cNvPr id="28" name="Image 27">
            <a:extLst>
              <a:ext uri="{FF2B5EF4-FFF2-40B4-BE49-F238E27FC236}">
                <a16:creationId xmlns:a16="http://schemas.microsoft.com/office/drawing/2014/main" xmlns="" id="{4EA513C5-29F1-47F1-9612-C65ED6E849F5}"/>
              </a:ext>
            </a:extLst>
          </p:cNvPr>
          <p:cNvPicPr>
            <a:picLocks noChangeAspect="1"/>
          </p:cNvPicPr>
          <p:nvPr/>
        </p:nvPicPr>
        <p:blipFill>
          <a:blip r:embed="rId11" cstate="print"/>
          <a:srcRect t="51150" r="77886"/>
          <a:stretch>
            <a:fillRect/>
          </a:stretch>
        </p:blipFill>
        <p:spPr>
          <a:xfrm>
            <a:off x="6537722" y="90116"/>
            <a:ext cx="375045" cy="399884"/>
          </a:xfrm>
          <a:prstGeom prst="rect">
            <a:avLst/>
          </a:prstGeom>
        </p:spPr>
      </p:pic>
      <p:pic>
        <p:nvPicPr>
          <p:cNvPr id="2" name="Picture 2" descr="D:\Travail\DATABASE\EPHOTO\CITROEN\JUMPY PLATFORM\VISUELS FOND\IMG_5484.JPG"/>
          <p:cNvPicPr>
            <a:picLocks noChangeAspect="1" noChangeArrowheads="1"/>
          </p:cNvPicPr>
          <p:nvPr/>
        </p:nvPicPr>
        <p:blipFill>
          <a:blip r:embed="rId12" cstate="print">
            <a:lum bright="10000" contrast="10000"/>
          </a:blip>
          <a:srcRect/>
          <a:stretch>
            <a:fillRect/>
          </a:stretch>
        </p:blipFill>
        <p:spPr bwMode="auto">
          <a:xfrm>
            <a:off x="1620392" y="5418708"/>
            <a:ext cx="1296144" cy="864096"/>
          </a:xfrm>
          <a:prstGeom prst="roundRect">
            <a:avLst>
              <a:gd name="adj" fmla="val 8594"/>
            </a:avLst>
          </a:prstGeom>
          <a:solidFill>
            <a:srgbClr val="FFFFFF">
              <a:shade val="85000"/>
            </a:srgbClr>
          </a:solidFill>
          <a:ln>
            <a:noFill/>
          </a:ln>
          <a:effectLst/>
        </p:spPr>
      </p:pic>
      <p:pic>
        <p:nvPicPr>
          <p:cNvPr id="3" name="Picture 3" descr="D:\Travail\DATABASE\EPHOTO\CITROEN\JUMPY PLATFORM\VISUELS FOND\IMG_5471.JPG"/>
          <p:cNvPicPr>
            <a:picLocks noChangeAspect="1" noChangeArrowheads="1"/>
          </p:cNvPicPr>
          <p:nvPr/>
        </p:nvPicPr>
        <p:blipFill>
          <a:blip r:embed="rId13" cstate="print">
            <a:lum bright="10000" contrast="10000"/>
          </a:blip>
          <a:srcRect/>
          <a:stretch>
            <a:fillRect/>
          </a:stretch>
        </p:blipFill>
        <p:spPr bwMode="auto">
          <a:xfrm>
            <a:off x="180231" y="5418707"/>
            <a:ext cx="1296144" cy="864096"/>
          </a:xfrm>
          <a:prstGeom prst="roundRect">
            <a:avLst>
              <a:gd name="adj" fmla="val 8594"/>
            </a:avLst>
          </a:prstGeom>
          <a:solidFill>
            <a:srgbClr val="FFFFFF">
              <a:shade val="85000"/>
            </a:srgbClr>
          </a:solidFill>
          <a:ln>
            <a:noFill/>
          </a:ln>
          <a:effectLst/>
        </p:spPr>
      </p:pic>
      <p:sp>
        <p:nvSpPr>
          <p:cNvPr id="22" name="Text Box 22"/>
          <p:cNvSpPr txBox="1">
            <a:spLocks noChangeArrowheads="1"/>
          </p:cNvSpPr>
          <p:nvPr/>
        </p:nvSpPr>
        <p:spPr bwMode="auto">
          <a:xfrm>
            <a:off x="297852" y="52870"/>
            <a:ext cx="1517149" cy="716095"/>
          </a:xfrm>
          <a:prstGeom prst="rect">
            <a:avLst/>
          </a:prstGeom>
          <a:noFill/>
          <a:ln w="9525">
            <a:noFill/>
            <a:miter lim="800000"/>
            <a:headEnd/>
            <a:tailEnd/>
          </a:ln>
        </p:spPr>
        <p:txBody>
          <a:bodyPr wrap="none" lIns="99569" tIns="49785" rIns="99569" bIns="49785">
            <a:spAutoFit/>
          </a:bodyPr>
          <a:lstStyle/>
          <a:p>
            <a:pPr algn="ctr"/>
            <a:r>
              <a:rPr lang="fr-FR" sz="2400" dirty="0" smtClean="0">
                <a:solidFill>
                  <a:schemeClr val="bg1"/>
                </a:solidFill>
                <a:latin typeface="Eurostile ExtendedTwo" pitchFamily="34" charset="0"/>
              </a:rPr>
              <a:t>Jumpy</a:t>
            </a:r>
          </a:p>
          <a:p>
            <a:pPr algn="ctr"/>
            <a:endParaRPr lang="fr-FR" sz="400" dirty="0" smtClean="0">
              <a:solidFill>
                <a:schemeClr val="bg1"/>
              </a:solidFill>
              <a:latin typeface="EurostileExtMed" pitchFamily="50" charset="0"/>
            </a:endParaRPr>
          </a:p>
          <a:p>
            <a:pPr algn="ctr"/>
            <a:r>
              <a:rPr lang="fr-FR" baseline="30000" dirty="0" smtClean="0">
                <a:solidFill>
                  <a:schemeClr val="bg1"/>
                </a:solidFill>
                <a:latin typeface="Eurostile ExtendedTwo" pitchFamily="34" charset="0"/>
              </a:rPr>
              <a:t>PLANCHER</a:t>
            </a:r>
            <a:endParaRPr lang="fr-FR" baseline="30000" dirty="0">
              <a:solidFill>
                <a:schemeClr val="bg1"/>
              </a:solidFill>
              <a:latin typeface="Eurostile ExtendedTwo" pitchFamily="34" charset="0"/>
            </a:endParaRPr>
          </a:p>
        </p:txBody>
      </p:sp>
      <p:graphicFrame>
        <p:nvGraphicFramePr>
          <p:cNvPr id="24" name="Tableau 23"/>
          <p:cNvGraphicFramePr>
            <a:graphicFrameLocks noGrp="1"/>
          </p:cNvGraphicFramePr>
          <p:nvPr/>
        </p:nvGraphicFramePr>
        <p:xfrm>
          <a:off x="2916535" y="738191"/>
          <a:ext cx="4536504" cy="5783309"/>
        </p:xfrm>
        <a:graphic>
          <a:graphicData uri="http://schemas.openxmlformats.org/drawingml/2006/table">
            <a:tbl>
              <a:tblPr bandRow="1">
                <a:tableStyleId>{D03447BB-5D67-496B-8E87-E561075AD55C}</a:tableStyleId>
              </a:tblPr>
              <a:tblGrid>
                <a:gridCol w="4536504"/>
              </a:tblGrid>
              <a:tr h="222816">
                <a:tc>
                  <a:txBody>
                    <a:bodyPr/>
                    <a:lstStyle/>
                    <a:p>
                      <a:pPr algn="just"/>
                      <a:r>
                        <a:rPr lang="fr-FR" sz="1000" b="1" dirty="0" smtClean="0">
                          <a:solidFill>
                            <a:schemeClr val="tx1"/>
                          </a:solidFill>
                          <a:latin typeface="Eurostile" pitchFamily="50" charset="0"/>
                        </a:rPr>
                        <a:t>VEHICULE DE BASE</a:t>
                      </a:r>
                      <a:r>
                        <a:rPr lang="fr-FR" sz="1000" b="1" baseline="0" dirty="0" smtClean="0">
                          <a:solidFill>
                            <a:schemeClr val="tx1"/>
                          </a:solidFill>
                          <a:latin typeface="Eurostile" pitchFamily="50" charset="0"/>
                        </a:rPr>
                        <a:t> A TRANSFORMER  CITROEN Jumpy plancher</a:t>
                      </a:r>
                      <a:endParaRPr lang="fr-FR" sz="1000" b="1" dirty="0">
                        <a:solidFill>
                          <a:schemeClr val="tx1"/>
                        </a:solidFill>
                        <a:latin typeface="Eurostile" pitchFamily="50" charset="0"/>
                      </a:endParaRPr>
                    </a:p>
                  </a:txBody>
                  <a:tcPr marL="144000" marR="72000" marT="18000" marB="18000">
                    <a:noFill/>
                  </a:tcPr>
                </a:tc>
              </a:tr>
              <a:tr h="1263008">
                <a:tc>
                  <a:txBody>
                    <a:bodyPr/>
                    <a:lstStyle/>
                    <a:p>
                      <a:pPr marL="0" marR="0" lvl="0" indent="0" algn="just" defTabSz="995690" rtl="0" eaLnBrk="1" fontAlgn="auto" latinLnBrk="0" hangingPunct="1">
                        <a:lnSpc>
                          <a:spcPct val="100000"/>
                        </a:lnSpc>
                        <a:spcBef>
                          <a:spcPts val="0"/>
                        </a:spcBef>
                        <a:spcAft>
                          <a:spcPts val="0"/>
                        </a:spcAft>
                        <a:buClrTx/>
                        <a:buSzTx/>
                        <a:buFontTx/>
                        <a:buNone/>
                        <a:tabLst/>
                        <a:defRPr/>
                      </a:pPr>
                      <a:r>
                        <a:rPr lang="fr-FR" sz="900" b="1" baseline="0" dirty="0" smtClean="0">
                          <a:solidFill>
                            <a:schemeClr val="tx1"/>
                          </a:solidFill>
                          <a:latin typeface="Eurostile" pitchFamily="50" charset="0"/>
                        </a:rPr>
                        <a:t>Jumpy plancher cabine empattement 3275.</a:t>
                      </a:r>
                    </a:p>
                    <a:p>
                      <a:pPr algn="just"/>
                      <a:r>
                        <a:rPr lang="fr-FR" sz="900" b="1" baseline="0" dirty="0" smtClean="0">
                          <a:solidFill>
                            <a:schemeClr val="tx1"/>
                          </a:solidFill>
                          <a:latin typeface="Eurostile" pitchFamily="50" charset="0"/>
                        </a:rPr>
                        <a:t>Incompatible</a:t>
                      </a:r>
                      <a:r>
                        <a:rPr lang="fr-FR" sz="900" b="0" baseline="0" dirty="0" smtClean="0">
                          <a:solidFill>
                            <a:schemeClr val="tx1"/>
                          </a:solidFill>
                          <a:latin typeface="Eurostile" pitchFamily="50" charset="0"/>
                        </a:rPr>
                        <a:t> : Pack chantier .</a:t>
                      </a:r>
                    </a:p>
                    <a:p>
                      <a:pPr marL="0" marR="0" lvl="0" indent="0" algn="just" defTabSz="995690" rtl="0" eaLnBrk="1" fontAlgn="auto" latinLnBrk="0" hangingPunct="1">
                        <a:lnSpc>
                          <a:spcPct val="100000"/>
                        </a:lnSpc>
                        <a:spcBef>
                          <a:spcPts val="0"/>
                        </a:spcBef>
                        <a:spcAft>
                          <a:spcPts val="0"/>
                        </a:spcAft>
                        <a:buClrTx/>
                        <a:buSzTx/>
                        <a:buFontTx/>
                        <a:buNone/>
                        <a:tabLst/>
                        <a:defRPr/>
                      </a:pPr>
                      <a:r>
                        <a:rPr lang="fr-FR" sz="900" b="1" baseline="0" dirty="0" smtClean="0">
                          <a:solidFill>
                            <a:schemeClr val="tx1"/>
                          </a:solidFill>
                          <a:latin typeface="Eurostile" pitchFamily="50" charset="0"/>
                        </a:rPr>
                        <a:t>Attelage remorque </a:t>
                      </a:r>
                      <a:r>
                        <a:rPr lang="fr-FR" sz="900" b="0" baseline="0" dirty="0" smtClean="0">
                          <a:solidFill>
                            <a:schemeClr val="tx1"/>
                          </a:solidFill>
                          <a:latin typeface="Eurostile" pitchFamily="50" charset="0"/>
                        </a:rPr>
                        <a:t>compatible uniquement avec la cellule Lamberet courte et si posé avant transformation.</a:t>
                      </a:r>
                      <a:endParaRPr lang="fr-FR" sz="900" b="0" dirty="0" smtClean="0">
                        <a:solidFill>
                          <a:schemeClr val="tx1"/>
                        </a:solidFill>
                        <a:latin typeface="Eurostile" pitchFamily="50" charset="0"/>
                      </a:endParaRPr>
                    </a:p>
                    <a:p>
                      <a:pPr marL="0" marR="0" lvl="0" indent="0" algn="just" defTabSz="995690" rtl="0" eaLnBrk="1" fontAlgn="auto" latinLnBrk="0" hangingPunct="1">
                        <a:lnSpc>
                          <a:spcPct val="100000"/>
                        </a:lnSpc>
                        <a:spcBef>
                          <a:spcPts val="0"/>
                        </a:spcBef>
                        <a:spcAft>
                          <a:spcPts val="0"/>
                        </a:spcAft>
                        <a:buClrTx/>
                        <a:buSzTx/>
                        <a:buFontTx/>
                        <a:buNone/>
                        <a:tabLst/>
                        <a:defRPr/>
                      </a:pPr>
                      <a:endParaRPr lang="fr-FR" sz="300" b="0" dirty="0" smtClean="0">
                        <a:solidFill>
                          <a:schemeClr val="tx1"/>
                        </a:solidFill>
                        <a:latin typeface="Eurostile" pitchFamily="50" charset="0"/>
                      </a:endParaRPr>
                    </a:p>
                    <a:p>
                      <a:pPr algn="just">
                        <a:lnSpc>
                          <a:spcPct val="100000"/>
                        </a:lnSpc>
                        <a:spcBef>
                          <a:spcPts val="0"/>
                        </a:spcBef>
                        <a:spcAft>
                          <a:spcPts val="0"/>
                        </a:spcAft>
                      </a:pPr>
                      <a:r>
                        <a:rPr lang="fr-FR" sz="900" b="1" dirty="0" smtClean="0">
                          <a:solidFill>
                            <a:schemeClr val="tx1"/>
                          </a:solidFill>
                          <a:latin typeface="Eurostile" pitchFamily="50" charset="0"/>
                        </a:rPr>
                        <a:t>Si groupe frigorifique poulie-moteur (froid positif ou négatif)</a:t>
                      </a:r>
                      <a:r>
                        <a:rPr lang="fr-FR" sz="900" b="1" baseline="0" dirty="0" smtClean="0">
                          <a:solidFill>
                            <a:schemeClr val="tx1"/>
                          </a:solidFill>
                          <a:latin typeface="Eurostile" pitchFamily="50" charset="0"/>
                        </a:rPr>
                        <a:t> :</a:t>
                      </a:r>
                      <a:endParaRPr lang="fr-FR" sz="900" b="0" baseline="0" dirty="0" smtClean="0">
                        <a:solidFill>
                          <a:schemeClr val="tx1"/>
                        </a:solidFill>
                        <a:latin typeface="Eurostile" pitchFamily="50" charset="0"/>
                      </a:endParaRPr>
                    </a:p>
                    <a:p>
                      <a:pPr algn="just">
                        <a:lnSpc>
                          <a:spcPct val="100000"/>
                        </a:lnSpc>
                        <a:spcBef>
                          <a:spcPts val="0"/>
                        </a:spcBef>
                        <a:spcAft>
                          <a:spcPts val="0"/>
                        </a:spcAft>
                      </a:pPr>
                      <a:r>
                        <a:rPr lang="fr-FR" sz="900" b="0" dirty="0" smtClean="0">
                          <a:solidFill>
                            <a:schemeClr val="tx1"/>
                          </a:solidFill>
                          <a:latin typeface="Eurostile" pitchFamily="50" charset="0"/>
                        </a:rPr>
                        <a:t>2.0 </a:t>
                      </a:r>
                      <a:r>
                        <a:rPr lang="fr-FR" sz="900" b="0" dirty="0" err="1" smtClean="0">
                          <a:solidFill>
                            <a:schemeClr val="tx1"/>
                          </a:solidFill>
                          <a:latin typeface="Eurostile" pitchFamily="50" charset="0"/>
                        </a:rPr>
                        <a:t>BlueHDi</a:t>
                      </a:r>
                      <a:r>
                        <a:rPr lang="fr-FR" sz="900" b="0" dirty="0" smtClean="0">
                          <a:solidFill>
                            <a:schemeClr val="tx1"/>
                          </a:solidFill>
                          <a:latin typeface="Eurostile" pitchFamily="50" charset="0"/>
                        </a:rPr>
                        <a:t> 145 EAT</a:t>
                      </a:r>
                      <a:r>
                        <a:rPr lang="fr-FR" sz="900" b="0" baseline="0" dirty="0" smtClean="0">
                          <a:solidFill>
                            <a:schemeClr val="tx1"/>
                          </a:solidFill>
                          <a:latin typeface="Eurostile" pitchFamily="50" charset="0"/>
                        </a:rPr>
                        <a:t> | 145 BVM </a:t>
                      </a:r>
                      <a:r>
                        <a:rPr lang="fr-FR" sz="900" b="0" dirty="0" smtClean="0">
                          <a:solidFill>
                            <a:schemeClr val="tx1"/>
                          </a:solidFill>
                          <a:latin typeface="Eurostile" pitchFamily="50" charset="0"/>
                        </a:rPr>
                        <a:t>:</a:t>
                      </a:r>
                      <a:r>
                        <a:rPr lang="fr-FR" sz="900" b="0" baseline="0" dirty="0" smtClean="0">
                          <a:solidFill>
                            <a:schemeClr val="tx1"/>
                          </a:solidFill>
                          <a:latin typeface="Eurostile" pitchFamily="50" charset="0"/>
                        </a:rPr>
                        <a:t> avec ou sans climatisation, avec Prise transformateur QC01.</a:t>
                      </a:r>
                    </a:p>
                    <a:p>
                      <a:pPr algn="just"/>
                      <a:r>
                        <a:rPr lang="fr-FR" sz="1000" b="0" kern="1200" baseline="0" dirty="0" smtClean="0">
                          <a:solidFill>
                            <a:schemeClr val="tx1"/>
                          </a:solidFill>
                          <a:latin typeface="Eurostile" pitchFamily="50" charset="0"/>
                          <a:ea typeface="+mn-ea"/>
                          <a:cs typeface="+mn-cs"/>
                        </a:rPr>
                        <a:t>Tous: sans Stop&amp;Start ou désactivable avec BTC.</a:t>
                      </a:r>
                    </a:p>
                    <a:p>
                      <a:pPr algn="just"/>
                      <a:r>
                        <a:rPr lang="fr-FR" sz="600" b="0" dirty="0" smtClean="0">
                          <a:solidFill>
                            <a:schemeClr val="tx1"/>
                          </a:solidFill>
                          <a:latin typeface="Eurostile" pitchFamily="50" charset="0"/>
                        </a:rPr>
                        <a:t>Données indicatives – Consultez</a:t>
                      </a:r>
                      <a:r>
                        <a:rPr lang="fr-FR" sz="600" b="0" baseline="0" dirty="0" smtClean="0">
                          <a:solidFill>
                            <a:schemeClr val="tx1"/>
                          </a:solidFill>
                          <a:latin typeface="Eurostile" pitchFamily="50" charset="0"/>
                        </a:rPr>
                        <a:t> nous </a:t>
                      </a:r>
                      <a:r>
                        <a:rPr lang="fr-FR" sz="600" b="0" dirty="0" smtClean="0">
                          <a:solidFill>
                            <a:schemeClr val="tx1"/>
                          </a:solidFill>
                          <a:latin typeface="Eurostile" pitchFamily="50" charset="0"/>
                        </a:rPr>
                        <a:t>au préalable pour vérifier la compatibilité, le délai et le dimensionnement du groupe.</a:t>
                      </a:r>
                    </a:p>
                  </a:txBody>
                  <a:tcPr marL="144000" marR="72000" marT="18000" marB="18000">
                    <a:noFill/>
                  </a:tcPr>
                </a:tc>
              </a:tr>
              <a:tr h="222816">
                <a:tc>
                  <a:txBody>
                    <a:bodyPr/>
                    <a:lstStyle/>
                    <a:p>
                      <a:pPr algn="just"/>
                      <a:r>
                        <a:rPr lang="fr-FR" sz="1000" b="1" dirty="0" smtClean="0">
                          <a:solidFill>
                            <a:schemeClr val="tx1"/>
                          </a:solidFill>
                          <a:latin typeface="Eurostile" pitchFamily="50" charset="0"/>
                        </a:rPr>
                        <a:t>CARROSSERIE &amp; ISOLATION LAMBERET  |  FRIGOLINE</a:t>
                      </a:r>
                      <a:endParaRPr lang="fr-FR" sz="1000" b="1" dirty="0">
                        <a:solidFill>
                          <a:schemeClr val="tx1"/>
                        </a:solidFill>
                        <a:latin typeface="Eurostile" pitchFamily="50" charset="0"/>
                      </a:endParaRPr>
                    </a:p>
                  </a:txBody>
                  <a:tcPr marL="144000" marR="72000" marT="18000" marB="18000">
                    <a:noFill/>
                  </a:tcPr>
                </a:tc>
              </a:tr>
              <a:tr h="1736834">
                <a:tc>
                  <a:txBody>
                    <a:bodyPr/>
                    <a:lstStyle/>
                    <a:p>
                      <a:pPr algn="just"/>
                      <a:r>
                        <a:rPr lang="fr-FR" sz="900" b="1" dirty="0" smtClean="0">
                          <a:solidFill>
                            <a:schemeClr val="tx1"/>
                          </a:solidFill>
                          <a:latin typeface="Eurostile" pitchFamily="50" charset="0"/>
                        </a:rPr>
                        <a:t>Cellule</a:t>
                      </a:r>
                      <a:r>
                        <a:rPr lang="fr-FR" sz="900" b="1" baseline="0" dirty="0" smtClean="0">
                          <a:solidFill>
                            <a:schemeClr val="tx1"/>
                          </a:solidFill>
                          <a:latin typeface="Eurostile" pitchFamily="50" charset="0"/>
                        </a:rPr>
                        <a:t> </a:t>
                      </a:r>
                      <a:r>
                        <a:rPr lang="fr-FR" sz="900" b="1" dirty="0" smtClean="0">
                          <a:solidFill>
                            <a:schemeClr val="tx1"/>
                          </a:solidFill>
                          <a:latin typeface="Eurostile" pitchFamily="50" charset="0"/>
                        </a:rPr>
                        <a:t>qualité ATP « Isotherme Renforcé »</a:t>
                      </a:r>
                      <a:r>
                        <a:rPr lang="fr-FR" sz="900" b="1" baseline="0" dirty="0" smtClean="0">
                          <a:solidFill>
                            <a:schemeClr val="tx1"/>
                          </a:solidFill>
                          <a:latin typeface="Eurostile" pitchFamily="50" charset="0"/>
                        </a:rPr>
                        <a:t> </a:t>
                      </a:r>
                      <a:r>
                        <a:rPr lang="fr-FR" sz="900" b="0" baseline="0" dirty="0" smtClean="0">
                          <a:solidFill>
                            <a:schemeClr val="tx1"/>
                          </a:solidFill>
                          <a:latin typeface="Eurostile" pitchFamily="50" charset="0"/>
                        </a:rPr>
                        <a:t>constituée d’un</a:t>
                      </a:r>
                      <a:r>
                        <a:rPr lang="fr-FR" sz="900" b="0" dirty="0" smtClean="0">
                          <a:solidFill>
                            <a:schemeClr val="tx1"/>
                          </a:solidFill>
                          <a:latin typeface="Eurostile" pitchFamily="50" charset="0"/>
                        </a:rPr>
                        <a:t> système étanche de panneaux composites 100% conformés</a:t>
                      </a:r>
                      <a:r>
                        <a:rPr lang="fr-FR" sz="900" b="1" dirty="0" smtClean="0">
                          <a:solidFill>
                            <a:schemeClr val="tx1"/>
                          </a:solidFill>
                          <a:latin typeface="Eurostile" pitchFamily="50" charset="0"/>
                        </a:rPr>
                        <a:t>,</a:t>
                      </a:r>
                      <a:r>
                        <a:rPr lang="fr-FR" sz="900" b="1" baseline="0" dirty="0" smtClean="0">
                          <a:solidFill>
                            <a:schemeClr val="tx1"/>
                          </a:solidFill>
                          <a:latin typeface="Eurostile" pitchFamily="50" charset="0"/>
                        </a:rPr>
                        <a:t> </a:t>
                      </a:r>
                      <a:r>
                        <a:rPr lang="fr-FR" sz="900" b="1" dirty="0" smtClean="0">
                          <a:solidFill>
                            <a:schemeClr val="tx1"/>
                          </a:solidFill>
                          <a:latin typeface="Eurostile" pitchFamily="50" charset="0"/>
                        </a:rPr>
                        <a:t>de</a:t>
                      </a:r>
                      <a:r>
                        <a:rPr lang="fr-FR" sz="900" b="1" baseline="0" dirty="0" smtClean="0">
                          <a:solidFill>
                            <a:schemeClr val="tx1"/>
                          </a:solidFill>
                          <a:latin typeface="Eurostile" pitchFamily="50" charset="0"/>
                        </a:rPr>
                        <a:t> technologie et fabrication Lamberet. </a:t>
                      </a:r>
                      <a:r>
                        <a:rPr lang="fr-FR" sz="900" b="0" baseline="0" dirty="0" smtClean="0">
                          <a:solidFill>
                            <a:schemeClr val="tx1"/>
                          </a:solidFill>
                          <a:latin typeface="Eurostile" pitchFamily="50" charset="0"/>
                        </a:rPr>
                        <a:t>Âme polyuréthane à très haut pouvoir isolant traité hydrophobe. Parois internes et externes en polyester indéformable, revêtu de </a:t>
                      </a:r>
                      <a:r>
                        <a:rPr lang="fr-FR" sz="900" b="0" dirty="0" smtClean="0">
                          <a:solidFill>
                            <a:schemeClr val="tx1"/>
                          </a:solidFill>
                          <a:latin typeface="Eurostile" pitchFamily="50" charset="0"/>
                        </a:rPr>
                        <a:t>gel-coat antibactérien</a:t>
                      </a:r>
                      <a:r>
                        <a:rPr lang="fr-FR" sz="900" b="0" baseline="0" dirty="0" smtClean="0">
                          <a:solidFill>
                            <a:schemeClr val="tx1"/>
                          </a:solidFill>
                          <a:latin typeface="Eurostile" pitchFamily="50" charset="0"/>
                        </a:rPr>
                        <a:t>. </a:t>
                      </a:r>
                    </a:p>
                    <a:p>
                      <a:pPr algn="just"/>
                      <a:r>
                        <a:rPr lang="fr-FR" sz="900" b="0" baseline="0" dirty="0" smtClean="0">
                          <a:solidFill>
                            <a:schemeClr val="tx1"/>
                          </a:solidFill>
                          <a:latin typeface="Eurostile" pitchFamily="50" charset="0"/>
                        </a:rPr>
                        <a:t>Absence de métal et de fixations </a:t>
                      </a:r>
                      <a:r>
                        <a:rPr lang="fr-FR" sz="900" b="0" baseline="0" dirty="0" err="1" smtClean="0">
                          <a:solidFill>
                            <a:schemeClr val="tx1"/>
                          </a:solidFill>
                          <a:latin typeface="Eurostile" pitchFamily="50" charset="0"/>
                        </a:rPr>
                        <a:t>traversantes</a:t>
                      </a:r>
                      <a:r>
                        <a:rPr lang="fr-FR" sz="900" b="0" baseline="0" dirty="0" smtClean="0">
                          <a:solidFill>
                            <a:schemeClr val="tx1"/>
                          </a:solidFill>
                          <a:latin typeface="Eurostile" pitchFamily="50" charset="0"/>
                        </a:rPr>
                        <a:t> évitant corrosion et pont thermique. Armement des faces latérales par inserts noyés prédisposant à la pose d’aménagements. </a:t>
                      </a:r>
                      <a:r>
                        <a:rPr lang="fr-FR" sz="900" b="0" dirty="0" smtClean="0">
                          <a:solidFill>
                            <a:schemeClr val="tx1"/>
                          </a:solidFill>
                          <a:latin typeface="Eurostile" pitchFamily="50" charset="0"/>
                        </a:rPr>
                        <a:t>Charge utile et résistance optimisés.</a:t>
                      </a:r>
                      <a:endParaRPr lang="fr-FR" sz="900" b="0" baseline="0" dirty="0" smtClean="0">
                        <a:solidFill>
                          <a:schemeClr val="tx1"/>
                        </a:solidFill>
                        <a:latin typeface="Eurostile" pitchFamily="50" charset="0"/>
                      </a:endParaRPr>
                    </a:p>
                    <a:p>
                      <a:pPr algn="just"/>
                      <a:endParaRPr lang="fr-FR" sz="200" b="0" dirty="0" smtClean="0">
                        <a:solidFill>
                          <a:schemeClr val="tx1"/>
                        </a:solidFill>
                        <a:latin typeface="Eurostile" pitchFamily="50" charset="0"/>
                      </a:endParaRPr>
                    </a:p>
                    <a:p>
                      <a:pPr algn="just"/>
                      <a:endParaRPr lang="fr-FR" sz="200" b="0" dirty="0" smtClean="0">
                        <a:solidFill>
                          <a:schemeClr val="tx1"/>
                        </a:solidFill>
                        <a:latin typeface="Eurostile" pitchFamily="50" charset="0"/>
                      </a:endParaRPr>
                    </a:p>
                    <a:p>
                      <a:pPr algn="just"/>
                      <a:r>
                        <a:rPr lang="fr-FR" sz="900" b="1" dirty="0" smtClean="0">
                          <a:solidFill>
                            <a:schemeClr val="tx1"/>
                          </a:solidFill>
                          <a:latin typeface="Eurostile" pitchFamily="50" charset="0"/>
                        </a:rPr>
                        <a:t>De série: </a:t>
                      </a:r>
                      <a:r>
                        <a:rPr lang="fr-FR" sz="900" b="0" dirty="0" smtClean="0">
                          <a:solidFill>
                            <a:schemeClr val="tx1"/>
                          </a:solidFill>
                          <a:latin typeface="Eurostile" pitchFamily="50" charset="0"/>
                        </a:rPr>
                        <a:t>Ouverture</a:t>
                      </a:r>
                      <a:r>
                        <a:rPr lang="fr-FR" sz="900" b="1" dirty="0" smtClean="0">
                          <a:solidFill>
                            <a:schemeClr val="tx1"/>
                          </a:solidFill>
                          <a:latin typeface="Eurostile" pitchFamily="50" charset="0"/>
                        </a:rPr>
                        <a:t> </a:t>
                      </a:r>
                      <a:r>
                        <a:rPr lang="fr-FR" sz="900" b="0" dirty="0" smtClean="0">
                          <a:solidFill>
                            <a:schemeClr val="tx1"/>
                          </a:solidFill>
                          <a:latin typeface="Eurostile" pitchFamily="50" charset="0"/>
                        </a:rPr>
                        <a:t>arrière</a:t>
                      </a:r>
                      <a:r>
                        <a:rPr lang="fr-FR" sz="900" b="0" baseline="0" dirty="0" smtClean="0">
                          <a:solidFill>
                            <a:schemeClr val="tx1"/>
                          </a:solidFill>
                          <a:latin typeface="Eurostile" pitchFamily="50" charset="0"/>
                        </a:rPr>
                        <a:t> 2 battants OB2</a:t>
                      </a:r>
                      <a:r>
                        <a:rPr lang="fr-FR" sz="900" b="0" dirty="0" smtClean="0">
                          <a:solidFill>
                            <a:schemeClr val="tx1"/>
                          </a:solidFill>
                          <a:latin typeface="Eurostile" pitchFamily="50" charset="0"/>
                        </a:rPr>
                        <a:t>, poignées 1 mouvement Easy-Handle, éclairage intérieur LED, plancher gel-coat</a:t>
                      </a:r>
                      <a:r>
                        <a:rPr lang="fr-FR" sz="900" b="0" baseline="0" dirty="0" smtClean="0">
                          <a:solidFill>
                            <a:schemeClr val="tx1"/>
                          </a:solidFill>
                          <a:latin typeface="Eurostile" pitchFamily="50" charset="0"/>
                        </a:rPr>
                        <a:t> </a:t>
                      </a:r>
                      <a:r>
                        <a:rPr lang="fr-FR" sz="900" b="0" baseline="0" dirty="0" err="1" smtClean="0">
                          <a:solidFill>
                            <a:schemeClr val="tx1"/>
                          </a:solidFill>
                          <a:latin typeface="Eurostile" pitchFamily="50" charset="0"/>
                        </a:rPr>
                        <a:t>anti-dérapant</a:t>
                      </a:r>
                      <a:r>
                        <a:rPr lang="fr-FR" sz="900" b="0" dirty="0" smtClean="0">
                          <a:solidFill>
                            <a:schemeClr val="tx1"/>
                          </a:solidFill>
                          <a:latin typeface="Eurostile" pitchFamily="50" charset="0"/>
                        </a:rPr>
                        <a:t> gris avec 1 écoulement AVD et caissons de roues </a:t>
                      </a:r>
                      <a:r>
                        <a:rPr lang="fr-FR" sz="900" b="0" baseline="0" dirty="0" smtClean="0">
                          <a:solidFill>
                            <a:schemeClr val="tx1"/>
                          </a:solidFill>
                          <a:latin typeface="Eurostile" pitchFamily="50" charset="0"/>
                        </a:rPr>
                        <a:t>avec protection, </a:t>
                      </a:r>
                      <a:r>
                        <a:rPr lang="fr-FR" sz="900" b="0" dirty="0" smtClean="0">
                          <a:solidFill>
                            <a:schemeClr val="tx1"/>
                          </a:solidFill>
                          <a:latin typeface="Eurostile" pitchFamily="50" charset="0"/>
                        </a:rPr>
                        <a:t>marchepied arrière protection urbaine, 3</a:t>
                      </a:r>
                      <a:r>
                        <a:rPr lang="fr-FR" sz="900" b="0" baseline="30000" dirty="0" smtClean="0">
                          <a:solidFill>
                            <a:schemeClr val="tx1"/>
                          </a:solidFill>
                          <a:latin typeface="Eurostile" pitchFamily="50" charset="0"/>
                        </a:rPr>
                        <a:t>ème</a:t>
                      </a:r>
                      <a:r>
                        <a:rPr lang="fr-FR" sz="900" b="0" dirty="0" smtClean="0">
                          <a:solidFill>
                            <a:schemeClr val="tx1"/>
                          </a:solidFill>
                          <a:latin typeface="Eurostile" pitchFamily="50" charset="0"/>
                        </a:rPr>
                        <a:t> feu stop à LED.</a:t>
                      </a:r>
                    </a:p>
                  </a:txBody>
                  <a:tcPr marL="144000" marR="72000" marT="18000" marB="18000">
                    <a:noFill/>
                  </a:tcPr>
                </a:tc>
              </a:tr>
              <a:tr h="222816">
                <a:tc>
                  <a:txBody>
                    <a:bodyPr/>
                    <a:lstStyle/>
                    <a:p>
                      <a:pPr algn="just"/>
                      <a:r>
                        <a:rPr lang="fr-FR" sz="1000" b="1" dirty="0" smtClean="0">
                          <a:solidFill>
                            <a:schemeClr val="tx1"/>
                          </a:solidFill>
                          <a:latin typeface="Eurostile" pitchFamily="50" charset="0"/>
                        </a:rPr>
                        <a:t>GROUPE FRIGORIFIQUE</a:t>
                      </a:r>
                      <a:r>
                        <a:rPr lang="fr-FR" sz="1000" b="1" baseline="0" dirty="0" smtClean="0">
                          <a:solidFill>
                            <a:schemeClr val="tx1"/>
                          </a:solidFill>
                          <a:latin typeface="Eurostile" pitchFamily="50" charset="0"/>
                        </a:rPr>
                        <a:t> |  CARRIER, THERMOKING, EDT </a:t>
                      </a:r>
                      <a:r>
                        <a:rPr lang="fr-FR" sz="1000" b="0" baseline="0" dirty="0" smtClean="0">
                          <a:solidFill>
                            <a:schemeClr val="tx1"/>
                          </a:solidFill>
                          <a:latin typeface="Eurostile" pitchFamily="50" charset="0"/>
                        </a:rPr>
                        <a:t>…</a:t>
                      </a:r>
                      <a:endParaRPr lang="fr-FR" sz="1000" b="0" dirty="0">
                        <a:solidFill>
                          <a:schemeClr val="tx1"/>
                        </a:solidFill>
                        <a:latin typeface="Eurostile" pitchFamily="50" charset="0"/>
                      </a:endParaRPr>
                    </a:p>
                  </a:txBody>
                  <a:tcPr marL="144000" marR="72000" marT="18000" marB="18000">
                    <a:noFill/>
                  </a:tcPr>
                </a:tc>
              </a:tr>
              <a:tr h="691441">
                <a:tc>
                  <a:txBody>
                    <a:bodyPr/>
                    <a:lstStyle/>
                    <a:p>
                      <a:pPr algn="just"/>
                      <a:r>
                        <a:rPr lang="fr-FR" sz="900" b="0" dirty="0" smtClean="0">
                          <a:solidFill>
                            <a:schemeClr val="tx1"/>
                          </a:solidFill>
                          <a:latin typeface="Eurostile" pitchFamily="50" charset="0"/>
                        </a:rPr>
                        <a:t>Groupe froid classes A/POSITIF ou C/NÉGATIF, posé en face avant.</a:t>
                      </a:r>
                    </a:p>
                    <a:p>
                      <a:pPr algn="just"/>
                      <a:r>
                        <a:rPr lang="fr-FR" sz="900" b="0" dirty="0" smtClean="0">
                          <a:solidFill>
                            <a:schemeClr val="tx1"/>
                          </a:solidFill>
                          <a:latin typeface="Eurostile" pitchFamily="50" charset="0"/>
                        </a:rPr>
                        <a:t>Puissance  et technologie</a:t>
                      </a:r>
                      <a:r>
                        <a:rPr lang="fr-FR" sz="900" b="0" baseline="0" dirty="0" smtClean="0">
                          <a:solidFill>
                            <a:schemeClr val="tx1"/>
                          </a:solidFill>
                          <a:latin typeface="Eurostile" pitchFamily="50" charset="0"/>
                        </a:rPr>
                        <a:t> (</a:t>
                      </a:r>
                      <a:r>
                        <a:rPr lang="fr-FR" sz="900" b="0" dirty="0" smtClean="0">
                          <a:solidFill>
                            <a:schemeClr val="tx1"/>
                          </a:solidFill>
                          <a:latin typeface="Eurostile" pitchFamily="50" charset="0"/>
                        </a:rPr>
                        <a:t>poulie-moteur) adaptées selon utilisation.</a:t>
                      </a:r>
                    </a:p>
                    <a:p>
                      <a:pPr algn="just"/>
                      <a:r>
                        <a:rPr lang="fr-FR" sz="900" b="0" dirty="0" smtClean="0">
                          <a:solidFill>
                            <a:schemeClr val="tx1"/>
                          </a:solidFill>
                          <a:latin typeface="Eurostile" pitchFamily="50" charset="0"/>
                        </a:rPr>
                        <a:t>Options de groupe: Bi-mode route</a:t>
                      </a:r>
                      <a:r>
                        <a:rPr lang="fr-FR" sz="900" b="0" baseline="0" dirty="0" smtClean="0">
                          <a:solidFill>
                            <a:schemeClr val="tx1"/>
                          </a:solidFill>
                          <a:latin typeface="Eurostile" pitchFamily="50" charset="0"/>
                        </a:rPr>
                        <a:t> et </a:t>
                      </a:r>
                      <a:r>
                        <a:rPr lang="fr-FR" sz="900" b="0" dirty="0" smtClean="0">
                          <a:solidFill>
                            <a:schemeClr val="tx1"/>
                          </a:solidFill>
                          <a:latin typeface="Eurostile" pitchFamily="50" charset="0"/>
                        </a:rPr>
                        <a:t>secteur,</a:t>
                      </a:r>
                      <a:r>
                        <a:rPr lang="fr-FR" sz="900" b="0" baseline="0" dirty="0" smtClean="0">
                          <a:solidFill>
                            <a:schemeClr val="tx1"/>
                          </a:solidFill>
                          <a:latin typeface="Eurostile" pitchFamily="50" charset="0"/>
                        </a:rPr>
                        <a:t> </a:t>
                      </a:r>
                      <a:r>
                        <a:rPr lang="fr-FR" sz="900" b="0" dirty="0" smtClean="0">
                          <a:solidFill>
                            <a:schemeClr val="tx1"/>
                          </a:solidFill>
                          <a:latin typeface="Eurostile" pitchFamily="50" charset="0"/>
                        </a:rPr>
                        <a:t>chauffage, enregistreur de température, contacteur</a:t>
                      </a:r>
                      <a:r>
                        <a:rPr lang="fr-FR" sz="900" b="0" baseline="0" dirty="0" smtClean="0">
                          <a:solidFill>
                            <a:schemeClr val="tx1"/>
                          </a:solidFill>
                          <a:latin typeface="Eurostile" pitchFamily="50" charset="0"/>
                        </a:rPr>
                        <a:t> de porte, déflecteur aérodynamique,  certification Pharma, multi-température…</a:t>
                      </a:r>
                      <a:endParaRPr lang="fr-FR" sz="900" b="0" dirty="0" smtClean="0">
                        <a:solidFill>
                          <a:schemeClr val="tx1"/>
                        </a:solidFill>
                        <a:latin typeface="Eurostile" pitchFamily="50" charset="0"/>
                      </a:endParaRPr>
                    </a:p>
                  </a:txBody>
                  <a:tcPr marL="144000" marR="72000" marT="18000" marB="18000">
                    <a:noFill/>
                  </a:tcPr>
                </a:tc>
              </a:tr>
              <a:tr h="222816">
                <a:tc>
                  <a:txBody>
                    <a:bodyPr/>
                    <a:lstStyle/>
                    <a:p>
                      <a:pPr algn="just"/>
                      <a:r>
                        <a:rPr lang="fr-FR" sz="1000" b="1" dirty="0" smtClean="0">
                          <a:solidFill>
                            <a:schemeClr val="tx1"/>
                          </a:solidFill>
                          <a:latin typeface="Eurostile" pitchFamily="50" charset="0"/>
                        </a:rPr>
                        <a:t>AMENAGEMENTS | TRAITEUR, DISTRIBUTION, VIANDE,</a:t>
                      </a:r>
                      <a:r>
                        <a:rPr lang="fr-FR" sz="1000" b="1" baseline="0" dirty="0" smtClean="0">
                          <a:solidFill>
                            <a:schemeClr val="tx1"/>
                          </a:solidFill>
                          <a:latin typeface="Eurostile" pitchFamily="50" charset="0"/>
                        </a:rPr>
                        <a:t> </a:t>
                      </a:r>
                      <a:r>
                        <a:rPr lang="fr-FR" sz="1000" b="1" dirty="0" smtClean="0">
                          <a:solidFill>
                            <a:schemeClr val="tx1"/>
                          </a:solidFill>
                          <a:latin typeface="Eurostile" pitchFamily="50" charset="0"/>
                        </a:rPr>
                        <a:t>MAREE, SANTE </a:t>
                      </a:r>
                      <a:r>
                        <a:rPr lang="fr-FR" sz="1000" b="0" dirty="0" smtClean="0">
                          <a:solidFill>
                            <a:schemeClr val="tx1"/>
                          </a:solidFill>
                          <a:latin typeface="Eurostile" pitchFamily="50" charset="0"/>
                        </a:rPr>
                        <a:t>…</a:t>
                      </a:r>
                      <a:endParaRPr lang="fr-FR" sz="1000" b="0" dirty="0">
                        <a:solidFill>
                          <a:schemeClr val="tx1"/>
                        </a:solidFill>
                        <a:latin typeface="Eurostile" pitchFamily="50" charset="0"/>
                      </a:endParaRPr>
                    </a:p>
                  </a:txBody>
                  <a:tcPr marL="144000" marR="72000" marT="18000" marB="18000">
                    <a:noFill/>
                  </a:tcPr>
                </a:tc>
              </a:tr>
              <a:tr h="1178090">
                <a:tc>
                  <a:txBody>
                    <a:bodyPr/>
                    <a:lstStyle/>
                    <a:p>
                      <a:pPr marL="0" marR="0" lvl="0" indent="0" algn="just" defTabSz="99569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dirty="0" smtClean="0">
                          <a:ln>
                            <a:noFill/>
                          </a:ln>
                          <a:solidFill>
                            <a:schemeClr val="tx1"/>
                          </a:solidFill>
                          <a:effectLst/>
                          <a:latin typeface="Eurostile" pitchFamily="50" charset="0"/>
                          <a:cs typeface="Arial" charset="0"/>
                        </a:rPr>
                        <a:t>Porte arrière OB1 ou ouverture totale sur cadre boulonné OT2.</a:t>
                      </a:r>
                    </a:p>
                    <a:p>
                      <a:pPr marL="0" marR="0" lvl="0" indent="0" algn="just" defTabSz="99569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dirty="0" smtClean="0">
                          <a:ln>
                            <a:noFill/>
                          </a:ln>
                          <a:solidFill>
                            <a:schemeClr val="tx1"/>
                          </a:solidFill>
                          <a:effectLst/>
                          <a:latin typeface="Eurostile" pitchFamily="50" charset="0"/>
                          <a:cs typeface="Arial" charset="0"/>
                        </a:rPr>
                        <a:t>Revêtement de plancher antidérapant aluminium damier ou gel-coat corindon, porte latérale, avec maintien ATP « isotherme renforcé », cloison fixe ou souple pour multi-température, étagères réglables &amp; relevables, étage intermédiaire à clayettes ajourées amovibles, rails, lisses, toit porteur et penderies, seuil marée et écoulements, rideaux anti-déperdition, radar de stationnement, caméra de recul, publicité…</a:t>
                      </a:r>
                    </a:p>
                    <a:p>
                      <a:pPr marL="0" marR="0" lvl="0" indent="0" algn="just" defTabSz="99569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dirty="0" smtClean="0">
                          <a:ln>
                            <a:noFill/>
                          </a:ln>
                          <a:solidFill>
                            <a:schemeClr val="tx1"/>
                          </a:solidFill>
                          <a:effectLst/>
                          <a:latin typeface="Eurostile" pitchFamily="50" charset="0"/>
                          <a:cs typeface="Arial" charset="0"/>
                        </a:rPr>
                        <a:t>Attelage remorque, uniquement sur version cellule Lamberet courte.</a:t>
                      </a:r>
                    </a:p>
                  </a:txBody>
                  <a:tcPr marL="144000" marR="72000" marT="18000" marB="18000">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eugeot Expert plancher - 012017 - fr">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Peugeot Expert plancher - 012017 - fr</Template>
  <TotalTime>2000</TotalTime>
  <Words>475</Words>
  <Application>Microsoft Office PowerPoint</Application>
  <PresentationFormat>Personnalisé</PresentationFormat>
  <Paragraphs>86</Paragraphs>
  <Slides>2</Slides>
  <Notes>2</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Peugeot Expert plancher - 012017 - fr</vt:lpstr>
      <vt:lpstr>Diapositive 1</vt:lpstr>
      <vt:lpstr>Diapositive 2</vt:lpstr>
    </vt:vector>
  </TitlesOfParts>
  <Company>PSA PEUGEOT CITROEN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Laura TRESSELT</dc:creator>
  <cp:lastModifiedBy>qwiedemann</cp:lastModifiedBy>
  <cp:revision>38</cp:revision>
  <dcterms:created xsi:type="dcterms:W3CDTF">2017-02-09T11:20:12Z</dcterms:created>
  <dcterms:modified xsi:type="dcterms:W3CDTF">2021-09-19T23:39:24Z</dcterms:modified>
</cp:coreProperties>
</file>