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7561263" cy="10693400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0000"/>
    <a:srgbClr val="EB1937"/>
    <a:srgbClr val="E04A0E"/>
    <a:srgbClr val="0099CC"/>
    <a:srgbClr val="808000"/>
    <a:srgbClr val="996633"/>
    <a:srgbClr val="CCFF33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25" d="100"/>
          <a:sy n="125" d="100"/>
        </p:scale>
        <p:origin x="2549" y="36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744538"/>
            <a:ext cx="26304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1B1A5F-871A-45D2-A256-8F2172AB85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6651ABB-20C9-47BC-ADC0-7A2B117F60FB}" type="slidenum">
              <a:rPr lang="fr-FR" smtClean="0"/>
              <a:pPr eaLnBrk="1" hangingPunct="1">
                <a:defRPr/>
              </a:pPr>
              <a:t>1</a:t>
            </a:fld>
            <a:endParaRPr lang="fr-FR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9300" y="744538"/>
            <a:ext cx="2630488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2072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EDAFEAB-7C72-48C8-80BC-50574E620F01}" type="slidenum">
              <a:rPr lang="fr-FR" smtClean="0"/>
              <a:pPr eaLnBrk="1" hangingPunct="1">
                <a:defRPr/>
              </a:pPr>
              <a:t>2</a:t>
            </a:fld>
            <a:endParaRPr lang="fr-F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9300" y="744538"/>
            <a:ext cx="2630488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8035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065784"/>
            <a:ext cx="6427074" cy="211640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5593471"/>
            <a:ext cx="5292884" cy="2522546"/>
          </a:xfrm>
        </p:spPr>
        <p:txBody>
          <a:bodyPr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C240-0BCB-44B3-8AC5-0F79E3D8AE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291B-9D6F-4C40-81AF-D8D4C678E7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395862"/>
            <a:ext cx="1701284" cy="842105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395862"/>
            <a:ext cx="4935824" cy="842105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F8A4-7F08-4E48-9287-4F90B1AF3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5628-950D-42BF-8533-CF30B3C556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0" y="6342352"/>
            <a:ext cx="6427074" cy="196045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850" y="4183108"/>
            <a:ext cx="6427074" cy="2159244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3EA5-4788-45A2-8B51-8ED9ACA5B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303194"/>
            <a:ext cx="3318554" cy="65137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4646" y="2303194"/>
            <a:ext cx="3318554" cy="65137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00BD-A16B-4736-B9EE-A2739DEB09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208942"/>
            <a:ext cx="3341309" cy="9219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130905"/>
            <a:ext cx="3341309" cy="56860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93" y="2208942"/>
            <a:ext cx="3341308" cy="9219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93" y="3130905"/>
            <a:ext cx="3341308" cy="56860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1E07-1436-4BFB-8BA9-B325DDF47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2893-DC09-4D64-A424-5B8F56EED3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E750-3045-43BF-BC4D-0EC1165386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392435"/>
            <a:ext cx="2487166" cy="167255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92435"/>
            <a:ext cx="4226956" cy="842448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3" y="2064992"/>
            <a:ext cx="2487166" cy="6751922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157B-4629-40B0-961F-5CE62A0588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498" y="6909582"/>
            <a:ext cx="4536758" cy="8157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498" y="882549"/>
            <a:ext cx="4536758" cy="592249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498" y="7725296"/>
            <a:ext cx="4536758" cy="1158452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11CE-13CC-464C-B936-7C36FE4751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063" y="428422"/>
            <a:ext cx="6805137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063" y="2495127"/>
            <a:ext cx="6805137" cy="70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8063" y="9737163"/>
            <a:ext cx="1764295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3432" y="9737163"/>
            <a:ext cx="2394400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905" y="9737163"/>
            <a:ext cx="1764295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cs typeface="+mn-cs"/>
              </a:defRPr>
            </a:lvl1pPr>
          </a:lstStyle>
          <a:p>
            <a:pPr>
              <a:defRPr/>
            </a:pPr>
            <a:fld id="{4703C326-3B4C-43CF-BFC1-3DB004AE75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73384" indent="-373384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13" indent="-24892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2458" indent="-24892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148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5993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3838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1683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H6EPrhpPFY" TargetMode="External"/><Relationship Id="rId5" Type="http://schemas.openxmlformats.org/officeDocument/2006/relationships/hyperlink" Target="https://youtu.be/sPriu1goZpQ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2668"/>
            <a:ext cx="7558761" cy="10687679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788743" y="4973807"/>
            <a:ext cx="1518751" cy="7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Eurostile ExtendedTwo"/>
              </a:rPr>
              <a:t>Primastar</a:t>
            </a:r>
            <a:endParaRPr lang="fr-FR" sz="2400" dirty="0" smtClean="0">
              <a:solidFill>
                <a:schemeClr val="bg1"/>
              </a:solidFill>
              <a:latin typeface="Eurostile ExtendedTwo"/>
            </a:endParaRPr>
          </a:p>
          <a:p>
            <a:pPr algn="ctr"/>
            <a:endParaRPr lang="fr-FR" sz="600" dirty="0" smtClean="0">
              <a:solidFill>
                <a:schemeClr val="bg1"/>
              </a:solidFill>
              <a:latin typeface="Eurostile ExtendedTwo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Eurostile ExtendedTwo" pitchFamily="34" charset="0"/>
              </a:rPr>
              <a:t>PLANCHER</a:t>
            </a:r>
            <a:endParaRPr lang="fr-FR" sz="1200" dirty="0">
              <a:solidFill>
                <a:schemeClr val="bg1"/>
              </a:solidFill>
              <a:latin typeface="Eurostile ExtendedTwo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40271" y="7866980"/>
            <a:ext cx="2736248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lvl="0" algn="ctr"/>
            <a:r>
              <a:rPr lang="fr-FR" sz="1100" i="1" dirty="0" smtClean="0">
                <a:solidFill>
                  <a:schemeClr val="bg1"/>
                </a:solidFill>
                <a:latin typeface="Eurostile ExtendedTwo" pitchFamily="34" charset="0"/>
              </a:rPr>
              <a:t>PALETTISABLE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Eurostile" pitchFamily="50" charset="0"/>
              </a:rPr>
              <a:t>entre passage de roues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40271" y="8731076"/>
            <a:ext cx="2736304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lvl="0" algn="ctr"/>
            <a:r>
              <a:rPr lang="fr-FR" sz="1100" i="1" dirty="0" smtClean="0">
                <a:solidFill>
                  <a:schemeClr val="bg1"/>
                </a:solidFill>
                <a:latin typeface="Eurostile ExtendedTwo" pitchFamily="34" charset="0"/>
              </a:rPr>
              <a:t>SEUIL EXTRA-BAS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Eurostile" pitchFamily="50" charset="0"/>
              </a:rPr>
              <a:t>Idéal distribution</a:t>
            </a:r>
          </a:p>
        </p:txBody>
      </p:sp>
      <p:pic>
        <p:nvPicPr>
          <p:cNvPr id="11" name="Image 10" descr="logo_frigoline_05.png"/>
          <p:cNvPicPr>
            <a:picLocks noChangeAspect="1"/>
          </p:cNvPicPr>
          <p:nvPr/>
        </p:nvPicPr>
        <p:blipFill>
          <a:blip r:embed="rId4" cstate="print"/>
          <a:srcRect b="52387"/>
          <a:stretch>
            <a:fillRect/>
          </a:stretch>
        </p:blipFill>
        <p:spPr>
          <a:xfrm>
            <a:off x="-1187921" y="5346700"/>
            <a:ext cx="6192688" cy="11793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271" y="6498828"/>
            <a:ext cx="2736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i="1" dirty="0" smtClean="0">
                <a:solidFill>
                  <a:schemeClr val="bg1"/>
                </a:solidFill>
                <a:latin typeface="Eurostile" pitchFamily="50" charset="0"/>
              </a:rPr>
              <a:t>Le Frigo des Pros.</a:t>
            </a:r>
            <a:endParaRPr lang="fr-FR" sz="1500" b="1" i="1" dirty="0">
              <a:solidFill>
                <a:schemeClr val="bg1"/>
              </a:solidFill>
              <a:latin typeface="Eurostile" pitchFamily="50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40271" y="7002884"/>
            <a:ext cx="2736304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fr-FR" sz="1050" i="1" dirty="0" smtClean="0">
                <a:solidFill>
                  <a:schemeClr val="bg1"/>
                </a:solidFill>
                <a:latin typeface="Eurostile ExtendedTwo" pitchFamily="34" charset="0"/>
              </a:rPr>
              <a:t>ERGONOMIQUE</a:t>
            </a:r>
          </a:p>
          <a:p>
            <a:pPr lvl="0" algn="ctr"/>
            <a:r>
              <a:rPr lang="fr-FR" sz="1050" dirty="0" smtClean="0">
                <a:solidFill>
                  <a:schemeClr val="bg1"/>
                </a:solidFill>
                <a:latin typeface="Eurostile" pitchFamily="50" charset="0"/>
              </a:rPr>
              <a:t>Poignées « </a:t>
            </a:r>
            <a:r>
              <a:rPr lang="fr-FR" sz="1050" dirty="0" err="1" smtClean="0">
                <a:solidFill>
                  <a:schemeClr val="bg1"/>
                </a:solidFill>
                <a:latin typeface="Eurostile" pitchFamily="50" charset="0"/>
              </a:rPr>
              <a:t>easy</a:t>
            </a:r>
            <a:r>
              <a:rPr lang="fr-FR" sz="1050" dirty="0" smtClean="0">
                <a:solidFill>
                  <a:schemeClr val="bg1"/>
                </a:solidFill>
                <a:latin typeface="Eurostile" pitchFamily="50" charset="0"/>
              </a:rPr>
              <a:t>-</a:t>
            </a:r>
            <a:r>
              <a:rPr lang="fr-FR" sz="1050" dirty="0" err="1" smtClean="0">
                <a:solidFill>
                  <a:schemeClr val="bg1"/>
                </a:solidFill>
                <a:latin typeface="Eurostile" pitchFamily="50" charset="0"/>
              </a:rPr>
              <a:t>handle</a:t>
            </a:r>
            <a:r>
              <a:rPr lang="fr-FR" sz="1050" dirty="0" smtClean="0">
                <a:solidFill>
                  <a:schemeClr val="bg1"/>
                </a:solidFill>
                <a:latin typeface="Eurostile" pitchFamily="50" charset="0"/>
              </a:rPr>
              <a:t> » un mouvement</a:t>
            </a:r>
            <a:endParaRPr lang="fr-FR" sz="1050" i="1" dirty="0" smtClean="0">
              <a:solidFill>
                <a:schemeClr val="bg1"/>
              </a:solidFill>
              <a:latin typeface="Eurostile ExtendedTwo" pitchFamily="34" charset="0"/>
            </a:endParaRPr>
          </a:p>
        </p:txBody>
      </p:sp>
      <p:sp>
        <p:nvSpPr>
          <p:cNvPr id="10" name="Rectangle 9">
            <a:hlinkClick r:id="rId5" tooltip="Voir la playlist"/>
          </p:cNvPr>
          <p:cNvSpPr/>
          <p:nvPr/>
        </p:nvSpPr>
        <p:spPr>
          <a:xfrm>
            <a:off x="3858886" y="6907004"/>
            <a:ext cx="33784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1" dirty="0" smtClean="0">
                <a:solidFill>
                  <a:schemeClr val="bg1"/>
                </a:solidFill>
                <a:latin typeface="Eurostile-Condensed" pitchFamily="34" charset="0"/>
              </a:rPr>
              <a:t>Découvrez le en vidéo sur la chaine Lamberet :</a:t>
            </a:r>
            <a:endParaRPr lang="fr-FR" altLang="fr-FR" sz="1100" i="1" dirty="0">
              <a:solidFill>
                <a:schemeClr val="bg1"/>
              </a:solidFill>
              <a:latin typeface="Eurostile-Condensed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010598" y="7054183"/>
            <a:ext cx="3075040" cy="432048"/>
            <a:chOff x="4116256" y="7330665"/>
            <a:chExt cx="3075040" cy="432048"/>
          </a:xfrm>
        </p:grpSpPr>
        <p:pic>
          <p:nvPicPr>
            <p:cNvPr id="14" name="Picture 2" descr="D:\Travail\TARIF\Configurateur\DATABASE\Illustrations\Logo Youtube.png">
              <a:hlinkClick r:id="rId6" tooltip="Découvrez le en vidéo!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6256" y="7330665"/>
              <a:ext cx="694331" cy="432048"/>
            </a:xfrm>
            <a:prstGeom prst="rect">
              <a:avLst/>
            </a:prstGeom>
            <a:noFill/>
          </p:spPr>
        </p:pic>
        <p:sp>
          <p:nvSpPr>
            <p:cNvPr id="15" name="Rectangle 14">
              <a:hlinkClick r:id="rId6" tooltip="Ouvrir la vidéo"/>
            </p:cNvPr>
            <p:cNvSpPr/>
            <p:nvPr/>
          </p:nvSpPr>
          <p:spPr>
            <a:xfrm>
              <a:off x="4644727" y="7408189"/>
              <a:ext cx="2546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  <a:latin typeface="Eurostile-Condensed" pitchFamily="34" charset="0"/>
                </a:rPr>
                <a:t>&gt;</a:t>
              </a:r>
              <a:r>
                <a:rPr lang="fr-FR" sz="1200" dirty="0" smtClean="0">
                  <a:solidFill>
                    <a:schemeClr val="bg1"/>
                  </a:solidFill>
                  <a:latin typeface="Eurostile-Condensed" pitchFamily="34" charset="0"/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  <a:latin typeface="Eurostile-Condensed" pitchFamily="34" charset="0"/>
                </a:rPr>
                <a:t>https://youtu.be/FH6EPrhpPFY</a:t>
              </a:r>
              <a:endParaRPr lang="fr-FR" altLang="fr-FR" sz="1200" dirty="0">
                <a:solidFill>
                  <a:schemeClr val="bg1"/>
                </a:solidFill>
                <a:latin typeface="Eurostile Condensed" pitchFamily="50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5" y="378148"/>
            <a:ext cx="3987564" cy="28073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2" y="9667180"/>
            <a:ext cx="2721870" cy="3931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68263" y="5218884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6289A2"/>
                </a:solidFill>
                <a:latin typeface="Eurostile ExtendedTwo"/>
              </a:rPr>
              <a:t>CARROSSERIES ISOTHERMES ET FRIGORIFIQUES</a:t>
            </a:r>
          </a:p>
          <a:p>
            <a:r>
              <a:rPr lang="fr-FR" sz="1100" b="1" dirty="0" smtClean="0">
                <a:solidFill>
                  <a:srgbClr val="6289A2"/>
                </a:solidFill>
                <a:latin typeface="Eurostile ExtendedTwo"/>
              </a:rPr>
              <a:t>POUR VÉHICULES UTILITAIRES NISSAN</a:t>
            </a:r>
            <a:endParaRPr lang="fr-FR" sz="1100" b="1" dirty="0">
              <a:solidFill>
                <a:srgbClr val="6289A2"/>
              </a:solidFill>
              <a:latin typeface="Eurostile Extended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"/>
            <a:ext cx="7562035" cy="10692309"/>
          </a:xfrm>
          <a:prstGeom prst="rect">
            <a:avLst/>
          </a:prstGeom>
        </p:spPr>
      </p:pic>
      <p:sp>
        <p:nvSpPr>
          <p:cNvPr id="99" name="ZoneTexte 23"/>
          <p:cNvSpPr txBox="1">
            <a:spLocks noChangeArrowheads="1"/>
          </p:cNvSpPr>
          <p:nvPr/>
        </p:nvSpPr>
        <p:spPr bwMode="auto">
          <a:xfrm>
            <a:off x="0" y="10387260"/>
            <a:ext cx="7597055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  <a:latin typeface="Eurostile" pitchFamily="50" charset="0"/>
              </a:rPr>
              <a:t>LAMBERET SAS | N°1 des véhicules utilitaires et industriels frigorifiques en Europe.</a:t>
            </a:r>
          </a:p>
          <a:p>
            <a:pPr algn="ctr"/>
            <a:endParaRPr lang="fr-FR" sz="100" dirty="0" smtClean="0">
              <a:solidFill>
                <a:schemeClr val="bg1"/>
              </a:solidFill>
              <a:latin typeface="Eurostile" pitchFamily="50" charset="0"/>
            </a:endParaRPr>
          </a:p>
          <a:p>
            <a:pPr algn="ctr"/>
            <a:r>
              <a:rPr lang="fr-FR" sz="700" dirty="0" smtClean="0">
                <a:solidFill>
                  <a:schemeClr val="bg1"/>
                </a:solidFill>
                <a:latin typeface="Eurostile" pitchFamily="50" charset="0"/>
              </a:rPr>
              <a:t>129 route de Vonnas - BP 43 - 01380 Saint-Cyr/Menthon – France | +33 (0)3 85 30 85 30 | communication@lamberet.fr </a:t>
            </a:r>
            <a:endParaRPr lang="fr-FR" sz="700" dirty="0">
              <a:solidFill>
                <a:schemeClr val="bg1"/>
              </a:solidFill>
              <a:latin typeface="Eurostile" pitchFamily="50" charset="0"/>
            </a:endParaRPr>
          </a:p>
        </p:txBody>
      </p:sp>
      <p:sp>
        <p:nvSpPr>
          <p:cNvPr id="23" name="ZoneTexte 23"/>
          <p:cNvSpPr txBox="1">
            <a:spLocks noChangeArrowheads="1"/>
          </p:cNvSpPr>
          <p:nvPr/>
        </p:nvSpPr>
        <p:spPr bwMode="auto">
          <a:xfrm>
            <a:off x="-35793" y="8875092"/>
            <a:ext cx="7669063" cy="1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* Données selon versions. Document </a:t>
            </a:r>
            <a:r>
              <a:rPr lang="fr-FR" sz="450" dirty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non contractuel. </a:t>
            </a:r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Visuels pouvant </a:t>
            </a:r>
            <a:r>
              <a:rPr lang="fr-FR" sz="450" dirty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présenter des équipements </a:t>
            </a:r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optionnels ou prototypes. </a:t>
            </a:r>
            <a:r>
              <a:rPr lang="fr-FR" sz="450" dirty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Dans le cadre de </a:t>
            </a:r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sa </a:t>
            </a:r>
            <a:r>
              <a:rPr lang="fr-FR" sz="450" dirty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politique d’améliorations continues, LAMBERET se réserve le droit de modifier les caractéristiques des transformations sans préavis. </a:t>
            </a:r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–  </a:t>
            </a:r>
            <a:r>
              <a:rPr lang="fr-FR" sz="450" dirty="0" smtClean="0">
                <a:solidFill>
                  <a:schemeClr val="accent3">
                    <a:lumMod val="50000"/>
                  </a:schemeClr>
                </a:solidFill>
                <a:latin typeface="Eurostile-Condensed" pitchFamily="34" charset="0"/>
              </a:rPr>
              <a:t>042025</a:t>
            </a:r>
            <a:endParaRPr lang="fr-FR" sz="450" dirty="0">
              <a:solidFill>
                <a:schemeClr val="accent3">
                  <a:lumMod val="50000"/>
                </a:schemeClr>
              </a:solidFill>
              <a:latin typeface="Eurostile-Condensed" pitchFamily="34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07666" y="119942"/>
            <a:ext cx="1573254" cy="7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fr-FR" sz="2500" dirty="0" err="1" smtClean="0">
                <a:solidFill>
                  <a:schemeClr val="bg1"/>
                </a:solidFill>
                <a:latin typeface="Eurostile ExtendedTwo" pitchFamily="34" charset="0"/>
              </a:rPr>
              <a:t>Primastar</a:t>
            </a:r>
            <a:endParaRPr lang="fr-FR" sz="2500" dirty="0" smtClean="0">
              <a:solidFill>
                <a:schemeClr val="bg1"/>
              </a:solidFill>
              <a:latin typeface="Eurostile ExtendedTwo" pitchFamily="34" charset="0"/>
            </a:endParaRPr>
          </a:p>
          <a:p>
            <a:pPr algn="ctr"/>
            <a:endParaRPr lang="fr-FR" sz="600" dirty="0" smtClean="0">
              <a:solidFill>
                <a:schemeClr val="bg1"/>
              </a:solidFill>
              <a:latin typeface="Eurostile ExtendedTwo" pitchFamily="34" charset="0"/>
            </a:endParaRPr>
          </a:p>
          <a:p>
            <a:pPr algn="ctr"/>
            <a:r>
              <a:rPr lang="fr-FR" baseline="30000" dirty="0" smtClean="0">
                <a:solidFill>
                  <a:schemeClr val="bg1"/>
                </a:solidFill>
                <a:latin typeface="Eurostile ExtendedTwo" pitchFamily="34" charset="0"/>
              </a:rPr>
              <a:t>PLANCHER</a:t>
            </a:r>
            <a:endParaRPr lang="fr-FR" baseline="30000" dirty="0">
              <a:solidFill>
                <a:schemeClr val="bg1"/>
              </a:solidFill>
              <a:latin typeface="Eurostile ExtendedTwo" pitchFamily="34" charset="0"/>
            </a:endParaRP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2916535" y="126419"/>
          <a:ext cx="2088232" cy="467753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2088232"/>
              </a:tblGrid>
              <a:tr h="467753">
                <a:tc>
                  <a:txBody>
                    <a:bodyPr/>
                    <a:lstStyle/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Cette carrosserie est destinée au transport sous température dirigée, en conformité avec la règlementation ATP en vigueur.</a:t>
                      </a:r>
                    </a:p>
                  </a:txBody>
                  <a:tcPr marL="0" marR="0" marT="0" marB="1800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84726"/>
              </p:ext>
            </p:extLst>
          </p:nvPr>
        </p:nvGraphicFramePr>
        <p:xfrm>
          <a:off x="2772519" y="652450"/>
          <a:ext cx="4680520" cy="5630355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4680520"/>
              </a:tblGrid>
              <a:tr h="235106">
                <a:tc>
                  <a:txBody>
                    <a:bodyPr/>
                    <a:lstStyle/>
                    <a:p>
                      <a:pPr marL="0" indent="920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VEHICULE DE BASE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A TRANSFORMER | NISSAN PRIMASTAR plancher-cabine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72000" marR="36000" marT="36000" marB="36000">
                    <a:noFill/>
                  </a:tcPr>
                </a:tc>
              </a:tr>
              <a:tr h="1129264">
                <a:tc>
                  <a:txBody>
                    <a:bodyPr/>
                    <a:lstStyle/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L2H1 - empattement 3498 mm – PTAC 3.0 t.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Avec critère homologation PREM F ou PREM G (PREM G implique vitesse limitée à 110 km/h)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Si groupe frigorifique: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i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Données indicatives - Nous consulter pour vérifier la compatibilité, le délai et le dimensionnement du groupe.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Avec câblage adaptation complémentaire CABADP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Stop&amp;Start désactivable via câblage adaptation complémentaire </a:t>
                      </a:r>
                    </a:p>
                    <a:p>
                      <a:pPr marL="0" marR="0" lvl="0" indent="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2.0 </a:t>
                      </a:r>
                      <a:r>
                        <a:rPr lang="fr-FR" sz="800" b="0" kern="1200" baseline="0" noProof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dCi</a:t>
                      </a: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 130 - 150 – 170 Euro6 d-Full: kit dispo. avec ou sans clim., sans BVA, sans PFMOT</a:t>
                      </a:r>
                    </a:p>
                  </a:txBody>
                  <a:tcPr marL="72000" marR="36000" marT="36000" marB="36000"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marL="0" indent="0"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CARROSSERIE &amp; ISOLATION LAMBERET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730231">
                <a:tc>
                  <a:txBody>
                    <a:bodyPr/>
                    <a:lstStyle/>
                    <a:p>
                      <a:pPr marL="0" indent="0" algn="just">
                        <a:tabLst>
                          <a:tab pos="4305300" algn="l"/>
                        </a:tabLst>
                      </a:pPr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Caisse FRIGOLINE qualité ATP « Isotherme Renforcé »,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système étanche de panneaux épaisseur majorée 85 mm, en </a:t>
                      </a:r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composite de</a:t>
                      </a:r>
                      <a:r>
                        <a:rPr lang="fr-FR" sz="8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technologie et fabrication Lamberet. 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Âme polyuréthane à très haut pouvoir isolant traité hydrophobe. Parois internes et externes en polyester indéformable revêtu de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gel-coat antibactérien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. Absence de métal et de fixations </a:t>
                      </a:r>
                      <a:r>
                        <a:rPr lang="fr-FR" sz="800" b="0" baseline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traversantes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évitant corrosion et pont thermique. Armement des faces latérales avec inserts noyés prédisposant à la pose d’aménagements.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Charge utile et résistance optimisées.</a:t>
                      </a:r>
                      <a:endParaRPr lang="fr-FR" sz="800" b="0" baseline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marL="0" indent="0"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marL="228600" indent="-228600" algn="just">
                        <a:buNone/>
                      </a:pP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3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hauteurs int.: 1.70 si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critère PREM F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 1.80 ou 1.95 si critère PREM G 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avec vitesse limitée 110km/h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marL="228600" indent="-228600" algn="just">
                        <a:buNone/>
                      </a:pP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4 ouvertures AR: OB1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OB2 |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OT2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OT3 disponibles.</a:t>
                      </a:r>
                    </a:p>
                    <a:p>
                      <a:pPr marL="0" indent="0" algn="just"/>
                      <a:endParaRPr lang="fr-FR" sz="3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marL="0" indent="0"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marL="0" marR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De série: </a:t>
                      </a: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Ouverture arrière 1 battant OB1 avec poignée encastrée 1 mouvement « </a:t>
                      </a:r>
                      <a:r>
                        <a:rPr lang="fr-FR" sz="800" b="0" kern="1200" baseline="0" noProof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easy-handle</a:t>
                      </a: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 », moulures aluminium, éclairage </a:t>
                      </a:r>
                      <a:r>
                        <a:rPr lang="fr-FR" sz="800" b="0" kern="1200" baseline="0" noProof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LEDs</a:t>
                      </a:r>
                      <a:r>
                        <a:rPr lang="fr-FR" sz="800" b="0" kern="1200" baseline="0" noProof="0" dirty="0" smtClean="0">
                          <a:solidFill>
                            <a:schemeClr val="tx1"/>
                          </a:solidFill>
                          <a:latin typeface="Eurostile" pitchFamily="50" charset="0"/>
                          <a:ea typeface="+mn-ea"/>
                          <a:cs typeface="+mn-cs"/>
                        </a:rPr>
                        <a:t>, plancher antidérapant palettisable entre caissons de roue avec 1 écoulement avant droit, plinthes aluminium 3 faces y compris lisses de protection sur caissons de roue, marchepied arrière partiel.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Obligatoire : 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déflecteur aérodynamique. 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GROUPE FRIGORIFIQUE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 CARRIER, THERMOKING 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…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548665">
                <a:tc>
                  <a:txBody>
                    <a:bodyPr/>
                    <a:lstStyle/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Groupe froid classes A/POSITIF ou C/NÉGATIF, posé en face avant.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Puissance et technologie adaptées selon utilisation.</a:t>
                      </a:r>
                    </a:p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Options de groupe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: bi-mode </a:t>
                      </a:r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route|secteur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, peinture capot de groupe, chauffage, enregistreur de température,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contacteur de porte, certification Pharma, multi-température…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AMENAGEMENTS | TRAITEUR, DISTRIBUTION, VIANDE,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MAREE, SANTE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…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442823">
                <a:tc>
                  <a:txBody>
                    <a:bodyPr/>
                    <a:lstStyle/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PACK PRO OT2: 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Plancher renforcé + plinthes alu HD + cornières d’étanchéité renforcée d’angles de plinthes avant + cadre triple épaisseur acier THLE/aluminium/inox + protection de seuil longueur et hauteur totale + 2 butoirs sur montants verticaux + 2 butoirs encastrant feux d’encombrement AR si le véhicule en est équipé.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PACK  BEEF: 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Inserts de pavillon isolés en acier au pas de 610 mm, prédisposant à la fixation des penderies. Solution de transport de viande pendue.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PACK PRO BEEF: 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cumul des packs « PRO » et « BEEF »,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OPTIONS: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Accès arrière 2 (OB2) battants. Ouverture arrière totale 2 (OT2) ou 3 (OT3) vantaux sur cadre renforcé boulonné. Porte latérale battante (900xhi). Cloison, étagères réglables &amp; relevables, rails, lisses, Interinox, penderies (sur BEEF et PRO BEEF), seuil marée, caméra de recul, publicité…</a:t>
                      </a:r>
                    </a:p>
                  </a:txBody>
                  <a:tcPr marL="144000" marR="72000" marT="18000" marB="18000">
                    <a:noFill/>
                  </a:tcPr>
                </a:tc>
              </a:tr>
            </a:tbl>
          </a:graphicData>
        </a:graphic>
      </p:graphicFrame>
      <p:cxnSp>
        <p:nvCxnSpPr>
          <p:cNvPr id="31" name="Connecteur droit 30"/>
          <p:cNvCxnSpPr/>
          <p:nvPr/>
        </p:nvCxnSpPr>
        <p:spPr>
          <a:xfrm>
            <a:off x="5652839" y="6714852"/>
            <a:ext cx="0" cy="2160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52839" y="8515052"/>
            <a:ext cx="0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D:\Travail\DATABASE\EPHOTO\VU\Nissan\Nissan NV 300 plancher\Détourage\Nissan NV 300 plancher 20-03-2017 16-10-09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39627" y="2034333"/>
            <a:ext cx="2680964" cy="1780752"/>
          </a:xfrm>
          <a:prstGeom prst="rect">
            <a:avLst/>
          </a:prstGeom>
          <a:noFill/>
        </p:spPr>
      </p:pic>
      <p:pic>
        <p:nvPicPr>
          <p:cNvPr id="26" name="Picture 6" descr="D:\Travail\DATABASE\EPHOTO\VU\Nissan\Nissan NV 300 plancher\Détourage\Nissan NV 300 plancher 20-03-2017 16-30-11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-340493" y="2178349"/>
            <a:ext cx="2199766" cy="1354198"/>
          </a:xfrm>
          <a:prstGeom prst="rect">
            <a:avLst/>
          </a:prstGeom>
          <a:noFill/>
        </p:spPr>
      </p:pic>
      <p:pic>
        <p:nvPicPr>
          <p:cNvPr id="27" name="Picture 5" descr="C:\Users\stagiaire-ventes\Desktop\03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-268485" y="3546500"/>
            <a:ext cx="2134626" cy="1374854"/>
          </a:xfrm>
          <a:prstGeom prst="rect">
            <a:avLst/>
          </a:prstGeom>
          <a:noFill/>
        </p:spPr>
      </p:pic>
      <p:pic>
        <p:nvPicPr>
          <p:cNvPr id="28" name="Picture 6" descr="C:\Users\stagiaire-ventes\Desktop\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458" y="3474492"/>
            <a:ext cx="1937970" cy="1443596"/>
          </a:xfrm>
          <a:prstGeom prst="rect">
            <a:avLst/>
          </a:prstGeom>
          <a:noFill/>
        </p:spPr>
      </p:pic>
      <p:pic>
        <p:nvPicPr>
          <p:cNvPr id="29" name="Picture 7" descr="C:\Users\stagiaire-ventes\Desktop\7 - RENAULT Trafic plancher frigorifique PAP LAMBERET - option OT2.pn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71675" y="4770636"/>
            <a:ext cx="2016224" cy="1512339"/>
          </a:xfrm>
          <a:prstGeom prst="rect">
            <a:avLst/>
          </a:prstGeom>
          <a:noFill/>
        </p:spPr>
      </p:pic>
      <p:pic>
        <p:nvPicPr>
          <p:cNvPr id="30" name="Picture 8" descr="C:\Users\stagiaire-ventes\Desktop\10 - RENAULT Trafic plancher frigorifique PAP LAMBERET - optionS OT2 et  porte laterale.pn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-52461" y="4842644"/>
            <a:ext cx="2016224" cy="1512339"/>
          </a:xfrm>
          <a:prstGeom prst="rect">
            <a:avLst/>
          </a:prstGeom>
          <a:noFill/>
        </p:spPr>
      </p:pic>
      <p:graphicFrame>
        <p:nvGraphicFramePr>
          <p:cNvPr id="32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40739"/>
              </p:ext>
            </p:extLst>
          </p:nvPr>
        </p:nvGraphicFramePr>
        <p:xfrm>
          <a:off x="-2" y="6570841"/>
          <a:ext cx="7561264" cy="2273056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908425"/>
                <a:gridCol w="1800200"/>
                <a:gridCol w="2016224"/>
                <a:gridCol w="1836415"/>
              </a:tblGrid>
              <a:tr h="27372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Dimensions (mm) / Versions</a:t>
                      </a:r>
                      <a:endParaRPr kumimoji="0" lang="fr-FR" sz="9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L2H1 PREM F ou 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Hi 1700</a:t>
                      </a:r>
                      <a:endParaRPr kumimoji="0" lang="fr-FR" sz="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L2H1 PREM 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Hi 1800 </a:t>
                      </a:r>
                      <a:endParaRPr kumimoji="0" lang="fr-FR" sz="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L2H1 PREM 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Hi 1950</a:t>
                      </a:r>
                      <a:endParaRPr kumimoji="0" lang="fr-FR" sz="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Empattement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3498</a:t>
                      </a: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3498</a:t>
                      </a: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3498</a:t>
                      </a: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Longueur  extérieure</a:t>
                      </a:r>
                      <a:endParaRPr kumimoji="0" lang="fr-FR" sz="800" b="1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5682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5682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5682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16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Longueur de cellule</a:t>
                      </a:r>
                      <a:endParaRPr kumimoji="0" lang="fr-FR" sz="800" b="1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2924 (OB) / 2900 (OT</a:t>
                      </a: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2924 (OB) / 2900 (OT</a:t>
                      </a: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2924 (OB) / 2900 (OT</a:t>
                      </a:r>
                      <a:r>
                        <a:rPr kumimoji="0" lang="fr-FR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Longueur utile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2754 (OB)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 / 2730 (OT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2754 (OB)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 / 2730 (OT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2754 (OB)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 / 2730 (OT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)</a:t>
                      </a: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Largeur utile maxi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1820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1820 / 1910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1820 / 1910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Largeur hors tout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1994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1994 / 2090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1994 / 2090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Largeur passage de roues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1204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1204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marL="0" algn="ctr" defTabSz="995690" rtl="0" eaLnBrk="1" latinLnBrk="0" hangingPunct="1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Eurostile" pitchFamily="34" charset="0"/>
                          <a:ea typeface="+mn-ea"/>
                          <a:cs typeface="+mn-cs"/>
                        </a:rPr>
                        <a:t>1204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Hauteur utile maxi (hors </a:t>
                      </a:r>
                      <a:r>
                        <a:rPr kumimoji="0" lang="fr-FR" sz="800" u="none" strike="noStrike" kern="5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évap</a:t>
                      </a: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.)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1700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1800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1950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Hauteur totale extérieure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2406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2506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2656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173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Volume utile type (m³)</a:t>
                      </a:r>
                      <a:endParaRPr kumimoji="0" lang="fr-FR" sz="800" b="1" i="0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8,5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9.0 / 9.5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9.8 / 10.3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  <a:tr h="2402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Masse de l’isolation en OB1 (kg)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(hors </a:t>
                      </a:r>
                      <a:r>
                        <a:rPr kumimoji="0" lang="fr-FR" sz="400" u="none" strike="noStrike" kern="5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opt</a:t>
                      </a:r>
                      <a:r>
                        <a:rPr kumimoji="0" lang="fr-FR" sz="400" u="none" strike="noStrike" kern="5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34" charset="0"/>
                        </a:rPr>
                        <a:t>° et groupe, OT2 +30 kg)</a:t>
                      </a:r>
                      <a:endParaRPr kumimoji="0" lang="fr-FR" sz="800" b="1" u="none" strike="noStrike" kern="5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435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450 / 460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Eurostile" pitchFamily="34" charset="0"/>
                        </a:rPr>
                        <a:t>465 / 475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Eurostile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</a:tr>
            </a:tbl>
          </a:graphicData>
        </a:graphic>
      </p:graphicFrame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882203"/>
            <a:ext cx="2115392" cy="14892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7" y="90116"/>
            <a:ext cx="2303552" cy="59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34970</TotalTime>
  <Words>572</Words>
  <Application>Microsoft Office PowerPoint</Application>
  <PresentationFormat>Personnalisé</PresentationFormat>
  <Paragraphs>104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Eras Medium ITC</vt:lpstr>
      <vt:lpstr>Eurostile</vt:lpstr>
      <vt:lpstr>Eurostile Condensed</vt:lpstr>
      <vt:lpstr>Eurostile ExtendedTwo</vt:lpstr>
      <vt:lpstr>Eurostile-Condensed</vt:lpstr>
      <vt:lpstr>Modèle par défaut</vt:lpstr>
      <vt:lpstr>Présentation PowerPoint</vt:lpstr>
      <vt:lpstr>Présentation PowerPoint</vt:lpstr>
    </vt:vector>
  </TitlesOfParts>
  <Company>PSA PEUGEOT CITROEN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P052210</dc:creator>
  <cp:lastModifiedBy>Nicolas TESTON</cp:lastModifiedBy>
  <cp:revision>800</cp:revision>
  <cp:lastPrinted>2022-03-30T14:43:10Z</cp:lastPrinted>
  <dcterms:created xsi:type="dcterms:W3CDTF">2006-09-06T07:09:11Z</dcterms:created>
  <dcterms:modified xsi:type="dcterms:W3CDTF">2025-04-02T11:50:20Z</dcterms:modified>
</cp:coreProperties>
</file>